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2"/>
  </p:notesMasterIdLst>
  <p:sldIdLst>
    <p:sldId id="257" r:id="rId2"/>
    <p:sldId id="256" r:id="rId3"/>
    <p:sldId id="277" r:id="rId4"/>
    <p:sldId id="259" r:id="rId5"/>
    <p:sldId id="260" r:id="rId6"/>
    <p:sldId id="262" r:id="rId7"/>
    <p:sldId id="264" r:id="rId8"/>
    <p:sldId id="272" r:id="rId9"/>
    <p:sldId id="273" r:id="rId10"/>
    <p:sldId id="275" r:id="rId11"/>
  </p:sldIdLst>
  <p:sldSz cx="9144000" cy="6858000" type="screen4x3"/>
  <p:notesSz cx="6858000" cy="9144000"/>
  <p:defaultTextStyle>
    <a:defPPr>
      <a:defRPr lang="en-US"/>
    </a:defPPr>
    <a:lvl1pPr algn="ctr" rtl="0" fontAlgn="base">
      <a:spcBef>
        <a:spcPct val="0"/>
      </a:spcBef>
      <a:spcAft>
        <a:spcPct val="0"/>
      </a:spcAft>
      <a:defRPr sz="1200" kern="1200">
        <a:solidFill>
          <a:schemeClr val="tx1"/>
        </a:solidFill>
        <a:latin typeface="Arial Unicode MS" pitchFamily="34" charset="-128"/>
        <a:ea typeface="Arial Unicode MS" pitchFamily="34" charset="-128"/>
        <a:cs typeface="Arial Unicode MS" pitchFamily="34" charset="-128"/>
      </a:defRPr>
    </a:lvl1pPr>
    <a:lvl2pPr marL="457200" algn="ctr" rtl="0" fontAlgn="base">
      <a:spcBef>
        <a:spcPct val="0"/>
      </a:spcBef>
      <a:spcAft>
        <a:spcPct val="0"/>
      </a:spcAft>
      <a:defRPr sz="1200" kern="1200">
        <a:solidFill>
          <a:schemeClr val="tx1"/>
        </a:solidFill>
        <a:latin typeface="Arial Unicode MS" pitchFamily="34" charset="-128"/>
        <a:ea typeface="Arial Unicode MS" pitchFamily="34" charset="-128"/>
        <a:cs typeface="Arial Unicode MS" pitchFamily="34" charset="-128"/>
      </a:defRPr>
    </a:lvl2pPr>
    <a:lvl3pPr marL="914400" algn="ctr" rtl="0" fontAlgn="base">
      <a:spcBef>
        <a:spcPct val="0"/>
      </a:spcBef>
      <a:spcAft>
        <a:spcPct val="0"/>
      </a:spcAft>
      <a:defRPr sz="1200" kern="1200">
        <a:solidFill>
          <a:schemeClr val="tx1"/>
        </a:solidFill>
        <a:latin typeface="Arial Unicode MS" pitchFamily="34" charset="-128"/>
        <a:ea typeface="Arial Unicode MS" pitchFamily="34" charset="-128"/>
        <a:cs typeface="Arial Unicode MS" pitchFamily="34" charset="-128"/>
      </a:defRPr>
    </a:lvl3pPr>
    <a:lvl4pPr marL="1371600" algn="ctr" rtl="0" fontAlgn="base">
      <a:spcBef>
        <a:spcPct val="0"/>
      </a:spcBef>
      <a:spcAft>
        <a:spcPct val="0"/>
      </a:spcAft>
      <a:defRPr sz="1200" kern="1200">
        <a:solidFill>
          <a:schemeClr val="tx1"/>
        </a:solidFill>
        <a:latin typeface="Arial Unicode MS" pitchFamily="34" charset="-128"/>
        <a:ea typeface="Arial Unicode MS" pitchFamily="34" charset="-128"/>
        <a:cs typeface="Arial Unicode MS" pitchFamily="34" charset="-128"/>
      </a:defRPr>
    </a:lvl4pPr>
    <a:lvl5pPr marL="1828800" algn="ctr" rtl="0" fontAlgn="base">
      <a:spcBef>
        <a:spcPct val="0"/>
      </a:spcBef>
      <a:spcAft>
        <a:spcPct val="0"/>
      </a:spcAft>
      <a:defRPr sz="1200" kern="1200">
        <a:solidFill>
          <a:schemeClr val="tx1"/>
        </a:solidFill>
        <a:latin typeface="Arial Unicode MS" pitchFamily="34" charset="-128"/>
        <a:ea typeface="Arial Unicode MS" pitchFamily="34" charset="-128"/>
        <a:cs typeface="Arial Unicode MS" pitchFamily="34" charset="-128"/>
      </a:defRPr>
    </a:lvl5pPr>
    <a:lvl6pPr marL="2286000" algn="l" defTabSz="914400" rtl="0" eaLnBrk="1" latinLnBrk="0" hangingPunct="1">
      <a:defRPr sz="1200" kern="1200">
        <a:solidFill>
          <a:schemeClr val="tx1"/>
        </a:solidFill>
        <a:latin typeface="Arial Unicode MS" pitchFamily="34" charset="-128"/>
        <a:ea typeface="Arial Unicode MS" pitchFamily="34" charset="-128"/>
        <a:cs typeface="Arial Unicode MS" pitchFamily="34" charset="-128"/>
      </a:defRPr>
    </a:lvl6pPr>
    <a:lvl7pPr marL="2743200" algn="l" defTabSz="914400" rtl="0" eaLnBrk="1" latinLnBrk="0" hangingPunct="1">
      <a:defRPr sz="1200" kern="1200">
        <a:solidFill>
          <a:schemeClr val="tx1"/>
        </a:solidFill>
        <a:latin typeface="Arial Unicode MS" pitchFamily="34" charset="-128"/>
        <a:ea typeface="Arial Unicode MS" pitchFamily="34" charset="-128"/>
        <a:cs typeface="Arial Unicode MS" pitchFamily="34" charset="-128"/>
      </a:defRPr>
    </a:lvl7pPr>
    <a:lvl8pPr marL="3200400" algn="l" defTabSz="914400" rtl="0" eaLnBrk="1" latinLnBrk="0" hangingPunct="1">
      <a:defRPr sz="1200" kern="1200">
        <a:solidFill>
          <a:schemeClr val="tx1"/>
        </a:solidFill>
        <a:latin typeface="Arial Unicode MS" pitchFamily="34" charset="-128"/>
        <a:ea typeface="Arial Unicode MS" pitchFamily="34" charset="-128"/>
        <a:cs typeface="Arial Unicode MS" pitchFamily="34" charset="-128"/>
      </a:defRPr>
    </a:lvl8pPr>
    <a:lvl9pPr marL="3657600" algn="l" defTabSz="914400" rtl="0" eaLnBrk="1" latinLnBrk="0" hangingPunct="1">
      <a:defRPr sz="1200" kern="1200">
        <a:solidFill>
          <a:schemeClr val="tx1"/>
        </a:solidFill>
        <a:latin typeface="Arial Unicode MS" pitchFamily="34" charset="-128"/>
        <a:ea typeface="Arial Unicode MS" pitchFamily="34" charset="-128"/>
        <a:cs typeface="Arial Unicode MS" pitchFamily="34"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44" autoAdjust="0"/>
    <p:restoredTop sz="94684" autoAdjust="0"/>
  </p:normalViewPr>
  <p:slideViewPr>
    <p:cSldViewPr>
      <p:cViewPr varScale="1">
        <p:scale>
          <a:sx n="75" d="100"/>
          <a:sy n="75" d="100"/>
        </p:scale>
        <p:origin x="-148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lvl1pPr>
          </a:lstStyle>
          <a:p>
            <a:pPr>
              <a:defRPr/>
            </a:pPr>
            <a:endParaRPr lang="en-US" altLang="en-US" dirty="0"/>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pPr>
              <a:defRPr/>
            </a:pPr>
            <a:endParaRPr lang="en-US" altLang="en-US" dirty="0"/>
          </a:p>
        </p:txBody>
      </p:sp>
      <p:sp>
        <p:nvSpPr>
          <p:cNvPr id="24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a:lvl1pPr>
          </a:lstStyle>
          <a:p>
            <a:pPr>
              <a:defRPr/>
            </a:pPr>
            <a:endParaRPr lang="en-US" altLang="en-US" dirty="0"/>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pPr>
              <a:defRPr/>
            </a:pPr>
            <a:fld id="{EABF490C-9355-4FB8-94CC-13C00AC779CB}" type="slidenum">
              <a:rPr lang="en-US" altLang="en-US"/>
              <a:pPr>
                <a:defRPr/>
              </a:pPr>
              <a:t>‹#›</a:t>
            </a:fld>
            <a:endParaRPr lang="en-US" altLang="en-US" dirty="0"/>
          </a:p>
        </p:txBody>
      </p:sp>
    </p:spTree>
    <p:extLst>
      <p:ext uri="{BB962C8B-B14F-4D97-AF65-F5344CB8AC3E}">
        <p14:creationId xmlns:p14="http://schemas.microsoft.com/office/powerpoint/2010/main" val="9450835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Unicode MS" pitchFamily="34" charset="-128"/>
        <a:ea typeface="Arial Unicode MS" pitchFamily="34" charset="-128"/>
        <a:cs typeface="Arial Unicode MS" pitchFamily="34" charset="-128"/>
      </a:defRPr>
    </a:lvl1pPr>
    <a:lvl2pPr marL="457200" algn="l" rtl="0" eaLnBrk="0" fontAlgn="base" hangingPunct="0">
      <a:spcBef>
        <a:spcPct val="30000"/>
      </a:spcBef>
      <a:spcAft>
        <a:spcPct val="0"/>
      </a:spcAft>
      <a:defRPr sz="1200" kern="1200">
        <a:solidFill>
          <a:schemeClr val="tx1"/>
        </a:solidFill>
        <a:latin typeface="Arial Unicode MS" pitchFamily="34" charset="-128"/>
        <a:ea typeface="Arial Unicode MS" pitchFamily="34" charset="-128"/>
        <a:cs typeface="Arial Unicode MS" pitchFamily="34" charset="-128"/>
      </a:defRPr>
    </a:lvl2pPr>
    <a:lvl3pPr marL="914400" algn="l" rtl="0" eaLnBrk="0" fontAlgn="base" hangingPunct="0">
      <a:spcBef>
        <a:spcPct val="30000"/>
      </a:spcBef>
      <a:spcAft>
        <a:spcPct val="0"/>
      </a:spcAft>
      <a:defRPr sz="1200" kern="1200">
        <a:solidFill>
          <a:schemeClr val="tx1"/>
        </a:solidFill>
        <a:latin typeface="Arial Unicode MS" pitchFamily="34" charset="-128"/>
        <a:ea typeface="Arial Unicode MS" pitchFamily="34" charset="-128"/>
        <a:cs typeface="Arial Unicode MS" pitchFamily="34" charset="-128"/>
      </a:defRPr>
    </a:lvl3pPr>
    <a:lvl4pPr marL="1371600" algn="l" rtl="0" eaLnBrk="0" fontAlgn="base" hangingPunct="0">
      <a:spcBef>
        <a:spcPct val="30000"/>
      </a:spcBef>
      <a:spcAft>
        <a:spcPct val="0"/>
      </a:spcAft>
      <a:defRPr sz="1200" kern="1200">
        <a:solidFill>
          <a:schemeClr val="tx1"/>
        </a:solidFill>
        <a:latin typeface="Arial Unicode MS" pitchFamily="34" charset="-128"/>
        <a:ea typeface="Arial Unicode MS" pitchFamily="34" charset="-128"/>
        <a:cs typeface="Arial Unicode MS" pitchFamily="34" charset="-128"/>
      </a:defRPr>
    </a:lvl4pPr>
    <a:lvl5pPr marL="1828800" algn="l" rtl="0" eaLnBrk="0" fontAlgn="base" hangingPunct="0">
      <a:spcBef>
        <a:spcPct val="30000"/>
      </a:spcBef>
      <a:spcAft>
        <a:spcPct val="0"/>
      </a:spcAft>
      <a:defRPr sz="1200" kern="1200">
        <a:solidFill>
          <a:schemeClr val="tx1"/>
        </a:solidFill>
        <a:latin typeface="Arial Unicode MS" pitchFamily="34" charset="-128"/>
        <a:ea typeface="Arial Unicode MS" pitchFamily="34" charset="-128"/>
        <a:cs typeface="Arial Unicode MS"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1pPr>
            <a:lvl2pPr marL="742950" indent="-28575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2pPr>
            <a:lvl3pPr marL="11430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3pPr>
            <a:lvl4pPr marL="16002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4pPr>
            <a:lvl5pPr marL="20574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5pPr>
            <a:lvl6pPr marL="25146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6pPr>
            <a:lvl7pPr marL="29718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7pPr>
            <a:lvl8pPr marL="34290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8pPr>
            <a:lvl9pPr marL="38862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9pPr>
          </a:lstStyle>
          <a:p>
            <a:pPr algn="r" eaLnBrk="1" hangingPunct="1">
              <a:spcBef>
                <a:spcPct val="0"/>
              </a:spcBef>
            </a:pPr>
            <a:fld id="{46B2302E-9A33-445B-A255-33027A4BC532}" type="slidenum">
              <a:rPr lang="en-US" altLang="en-US" smtClean="0"/>
              <a:pPr algn="r" eaLnBrk="1" hangingPunct="1">
                <a:spcBef>
                  <a:spcPct val="0"/>
                </a:spcBef>
              </a:pPr>
              <a:t>1</a:t>
            </a:fld>
            <a:endParaRPr lang="en-US" altLang="en-US" dirty="0"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r>
              <a:rPr lang="en-US" altLang="en-US" dirty="0" smtClean="0"/>
              <a:t>Web HTML based Speaker presentation</a:t>
            </a:r>
          </a:p>
          <a:p>
            <a:pPr eaLnBrk="1" hangingPunct="1"/>
            <a:r>
              <a:rPr lang="en-US" altLang="en-US" dirty="0" smtClean="0"/>
              <a:t>Guelph University Accessibility Conference 2015</a:t>
            </a:r>
          </a:p>
          <a:p>
            <a:pPr eaLnBrk="1" hangingPunct="1"/>
            <a:r>
              <a:rPr lang="en-US" altLang="en-US" dirty="0" smtClean="0"/>
              <a:t>http://www.davebest.info/html/GU2015.html</a:t>
            </a:r>
          </a:p>
          <a:p>
            <a:pPr eaLnBrk="1" hangingPunct="1"/>
            <a:endParaRPr lang="en-US"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1pPr>
            <a:lvl2pPr marL="742950" indent="-28575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2pPr>
            <a:lvl3pPr marL="11430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3pPr>
            <a:lvl4pPr marL="16002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4pPr>
            <a:lvl5pPr marL="20574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5pPr>
            <a:lvl6pPr marL="25146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6pPr>
            <a:lvl7pPr marL="29718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7pPr>
            <a:lvl8pPr marL="34290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8pPr>
            <a:lvl9pPr marL="38862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9pPr>
          </a:lstStyle>
          <a:p>
            <a:pPr algn="r" eaLnBrk="1" hangingPunct="1">
              <a:spcBef>
                <a:spcPct val="0"/>
              </a:spcBef>
            </a:pPr>
            <a:fld id="{11C2B9E7-E154-40F8-84A9-B18C2C2D9E9F}" type="slidenum">
              <a:rPr lang="en-US" altLang="en-US" smtClean="0"/>
              <a:pPr algn="r" eaLnBrk="1" hangingPunct="1">
                <a:spcBef>
                  <a:spcPct val="0"/>
                </a:spcBef>
              </a:pPr>
              <a:t>10</a:t>
            </a:fld>
            <a:endParaRPr lang="en-US" altLang="en-US" dirty="0"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r>
              <a:rPr lang="en-US" altLang="en-US" dirty="0" smtClean="0"/>
              <a:t>Resources</a:t>
            </a:r>
          </a:p>
          <a:p>
            <a:pPr eaLnBrk="1" hangingPunct="1"/>
            <a:endParaRPr lang="en-US" altLang="en-US" dirty="0" smtClean="0"/>
          </a:p>
          <a:p>
            <a:pPr eaLnBrk="1" hangingPunct="1"/>
            <a:r>
              <a:rPr lang="en-US" altLang="en-US" dirty="0" err="1" smtClean="0"/>
              <a:t>BlindSq</a:t>
            </a:r>
            <a:r>
              <a:rPr lang="en-US" altLang="en-US" dirty="0" smtClean="0"/>
              <a:t> Event, by </a:t>
            </a:r>
            <a:r>
              <a:rPr lang="en-US" altLang="en-US" dirty="0" err="1" smtClean="0"/>
              <a:t>MIPSoft</a:t>
            </a:r>
            <a:r>
              <a:rPr lang="en-US" altLang="en-US" dirty="0" smtClean="0"/>
              <a:t>, is a free app available on the </a:t>
            </a:r>
            <a:r>
              <a:rPr lang="en-US" altLang="en-US" dirty="0" err="1" smtClean="0"/>
              <a:t>Itunes</a:t>
            </a:r>
            <a:r>
              <a:rPr lang="en-US" altLang="en-US" dirty="0" smtClean="0"/>
              <a:t> </a:t>
            </a:r>
            <a:r>
              <a:rPr lang="en-US" altLang="en-US" dirty="0" err="1" smtClean="0"/>
              <a:t>stor</a:t>
            </a:r>
            <a:endParaRPr lang="en-US" altLang="en-US" dirty="0" smtClean="0"/>
          </a:p>
          <a:p>
            <a:pPr eaLnBrk="1" hangingPunct="1"/>
            <a:r>
              <a:rPr lang="en-US" altLang="en-US" dirty="0" smtClean="0"/>
              <a:t>All conference participants are encouraged to use the </a:t>
            </a:r>
            <a:r>
              <a:rPr lang="en-US" altLang="en-US" dirty="0" err="1" smtClean="0"/>
              <a:t>BlindSq</a:t>
            </a:r>
            <a:r>
              <a:rPr lang="en-US" altLang="en-US" dirty="0" smtClean="0"/>
              <a:t> Event iOS App to experience the </a:t>
            </a:r>
            <a:r>
              <a:rPr lang="en-US" altLang="en-US" dirty="0" err="1" smtClean="0"/>
              <a:t>GeoGuidance</a:t>
            </a:r>
            <a:r>
              <a:rPr lang="en-US" altLang="en-US" dirty="0" smtClean="0"/>
              <a:t> while attending the conference. The </a:t>
            </a:r>
            <a:r>
              <a:rPr lang="en-US" altLang="en-US" dirty="0" err="1" smtClean="0"/>
              <a:t>BlindSq</a:t>
            </a:r>
            <a:r>
              <a:rPr lang="en-US" altLang="en-US" dirty="0" smtClean="0"/>
              <a:t> Event</a:t>
            </a:r>
          </a:p>
          <a:p>
            <a:pPr eaLnBrk="1" hangingPunct="1"/>
            <a:r>
              <a:rPr lang="en-US" altLang="en-US" dirty="0" smtClean="0"/>
              <a:t>app works only at the time and venue of various events, which are for the Blind and Visually Impaired of particular interest.</a:t>
            </a:r>
          </a:p>
          <a:p>
            <a:pPr eaLnBrk="1" hangingPunct="1"/>
            <a:r>
              <a:rPr lang="en-US" altLang="en-US" dirty="0" smtClean="0"/>
              <a:t>https://itunes.apple.com/ca/app/blindsq-event/id635707709?mt=8</a:t>
            </a:r>
          </a:p>
          <a:p>
            <a:pPr eaLnBrk="1" hangingPunct="1"/>
            <a:endParaRPr lang="en-US" altLang="en-US" dirty="0" smtClean="0"/>
          </a:p>
          <a:p>
            <a:pPr eaLnBrk="1" hangingPunct="1"/>
            <a:r>
              <a:rPr lang="en-US" altLang="en-US" dirty="0" err="1" smtClean="0"/>
              <a:t>BlindSquare</a:t>
            </a:r>
            <a:r>
              <a:rPr lang="en-US" altLang="en-US" dirty="0" smtClean="0"/>
              <a:t>, by </a:t>
            </a:r>
            <a:r>
              <a:rPr lang="en-US" altLang="en-US" dirty="0" err="1" smtClean="0"/>
              <a:t>MIPSoft</a:t>
            </a:r>
            <a:r>
              <a:rPr lang="en-US" altLang="en-US" dirty="0" smtClean="0"/>
              <a:t>, is a GPS app available on the iTunes Store</a:t>
            </a:r>
          </a:p>
          <a:p>
            <a:pPr eaLnBrk="1" hangingPunct="1"/>
            <a:r>
              <a:rPr lang="en-US" altLang="en-US" dirty="0" err="1" smtClean="0"/>
              <a:t>BlindSquare</a:t>
            </a:r>
            <a:r>
              <a:rPr lang="en-US" altLang="en-US" dirty="0" smtClean="0"/>
              <a:t> is a new solution that combines the latest technology to help the blind with their daily lives. It has been developed in collaboration with</a:t>
            </a:r>
          </a:p>
          <a:p>
            <a:pPr eaLnBrk="1" hangingPunct="1"/>
            <a:r>
              <a:rPr lang="en-US" altLang="en-US" dirty="0" smtClean="0"/>
              <a:t>blind people and carefully field tested. You need either an iPhone or an iPad to get started. It also supports some additional accessories to enhance the</a:t>
            </a:r>
          </a:p>
          <a:p>
            <a:pPr eaLnBrk="1" hangingPunct="1"/>
            <a:r>
              <a:rPr lang="en-US" altLang="en-US" dirty="0" smtClean="0"/>
              <a:t>experience. </a:t>
            </a:r>
            <a:r>
              <a:rPr lang="en-US" altLang="en-US" dirty="0" err="1" smtClean="0"/>
              <a:t>BlindSquare</a:t>
            </a:r>
            <a:r>
              <a:rPr lang="en-US" altLang="en-US" dirty="0" smtClean="0"/>
              <a:t> uses GPS and the compass to locate you. It then gathers information about the surrounding environment from </a:t>
            </a:r>
            <a:r>
              <a:rPr lang="en-US" altLang="en-US" dirty="0" err="1" smtClean="0"/>
              <a:t>FourSquare</a:t>
            </a:r>
            <a:r>
              <a:rPr lang="en-US" altLang="en-US" dirty="0" smtClean="0"/>
              <a:t>. </a:t>
            </a:r>
            <a:r>
              <a:rPr lang="en-US" altLang="en-US" dirty="0" err="1" smtClean="0"/>
              <a:t>BlindSquare</a:t>
            </a:r>
            <a:endParaRPr lang="en-US" altLang="en-US" dirty="0" smtClean="0"/>
          </a:p>
          <a:p>
            <a:pPr eaLnBrk="1" hangingPunct="1"/>
            <a:r>
              <a:rPr lang="en-US" altLang="en-US" dirty="0" smtClean="0"/>
              <a:t>has some unique algorithms to decide what information is the most relevant and then speaks it to you with high quality speech synthesis.</a:t>
            </a:r>
          </a:p>
          <a:p>
            <a:pPr eaLnBrk="1" hangingPunct="1"/>
            <a:r>
              <a:rPr lang="en-US" altLang="en-US" dirty="0" smtClean="0"/>
              <a:t>https://itunes.apple.com/ca/app/blindsquare/id500557255?mt=8</a:t>
            </a:r>
          </a:p>
          <a:p>
            <a:pPr eaLnBrk="1" hangingPunct="1"/>
            <a:endParaRPr lang="en-US" altLang="en-US" dirty="0" smtClean="0"/>
          </a:p>
          <a:p>
            <a:pPr eaLnBrk="1" hangingPunct="1"/>
            <a:r>
              <a:rPr lang="en-US" altLang="en-US" dirty="0" smtClean="0"/>
              <a:t>Customized Location Information Service (CLIS)</a:t>
            </a:r>
          </a:p>
          <a:p>
            <a:pPr eaLnBrk="1" hangingPunct="1"/>
            <a:r>
              <a:rPr lang="en-US" altLang="en-US" dirty="0" smtClean="0"/>
              <a:t>The Customized Location Information Service, developed by </a:t>
            </a:r>
            <a:r>
              <a:rPr lang="en-US" altLang="en-US" dirty="0" err="1" smtClean="0"/>
              <a:t>MIPsoft</a:t>
            </a:r>
            <a:r>
              <a:rPr lang="en-US" altLang="en-US" dirty="0" smtClean="0"/>
              <a:t>, allows organizations to provide customized information about their premises to blind</a:t>
            </a:r>
          </a:p>
          <a:p>
            <a:pPr eaLnBrk="1" hangingPunct="1"/>
            <a:r>
              <a:rPr lang="en-US" altLang="en-US" dirty="0" smtClean="0"/>
              <a:t>and visually impaired guests, clients, students, or staff who use an iOS-device running </a:t>
            </a:r>
            <a:r>
              <a:rPr lang="en-US" altLang="en-US" dirty="0" err="1" smtClean="0"/>
              <a:t>BlindSquare</a:t>
            </a:r>
            <a:r>
              <a:rPr lang="en-US" altLang="en-US" dirty="0" smtClean="0"/>
              <a:t> or </a:t>
            </a:r>
            <a:r>
              <a:rPr lang="en-US" altLang="en-US" dirty="0" err="1" smtClean="0"/>
              <a:t>BlindSq</a:t>
            </a:r>
            <a:r>
              <a:rPr lang="en-US" altLang="en-US" dirty="0" smtClean="0"/>
              <a:t> Event. Through a simple online interface,</a:t>
            </a:r>
          </a:p>
          <a:p>
            <a:pPr eaLnBrk="1" hangingPunct="1"/>
            <a:r>
              <a:rPr lang="en-US" altLang="en-US" dirty="0" smtClean="0"/>
              <a:t>organizations can enter GPS coordinates of points of interest and descriptions of these points. </a:t>
            </a:r>
            <a:r>
              <a:rPr lang="en-US" altLang="en-US" dirty="0" err="1" smtClean="0"/>
              <a:t>BlindSquare</a:t>
            </a:r>
            <a:r>
              <a:rPr lang="en-US" altLang="en-US" dirty="0" smtClean="0"/>
              <a:t> can retrieve this information as soon as it</a:t>
            </a:r>
          </a:p>
          <a:p>
            <a:pPr eaLnBrk="1" hangingPunct="1"/>
            <a:r>
              <a:rPr lang="en-US" altLang="en-US" dirty="0" smtClean="0"/>
              <a:t>is entered or updated and will read it out to the </a:t>
            </a:r>
            <a:r>
              <a:rPr lang="en-US" altLang="en-US" dirty="0" err="1" smtClean="0"/>
              <a:t>BlindSquare</a:t>
            </a:r>
            <a:r>
              <a:rPr lang="en-US" altLang="en-US" dirty="0" smtClean="0"/>
              <a:t> user. The University of Iowa employs CLIS to notify blind students of entrances of buildings,</a:t>
            </a:r>
          </a:p>
          <a:p>
            <a:pPr eaLnBrk="1" hangingPunct="1"/>
            <a:r>
              <a:rPr lang="en-US" altLang="en-US" dirty="0" smtClean="0"/>
              <a:t>steps, or temporary construction work, when they approach an entrance or an obstacle. If a familiar route is blocked due to road works, it is also possible</a:t>
            </a:r>
          </a:p>
          <a:p>
            <a:pPr eaLnBrk="1" hangingPunct="1"/>
            <a:r>
              <a:rPr lang="en-US" altLang="en-US" dirty="0" smtClean="0"/>
              <a:t>to suggest an alternative route to the user. Organizations can update or add to the information any time, and </a:t>
            </a:r>
            <a:r>
              <a:rPr lang="en-US" altLang="en-US" dirty="0" err="1" smtClean="0"/>
              <a:t>BlindSquare</a:t>
            </a:r>
            <a:r>
              <a:rPr lang="en-US" altLang="en-US" dirty="0" smtClean="0"/>
              <a:t> will use the new and updated</a:t>
            </a:r>
          </a:p>
          <a:p>
            <a:pPr eaLnBrk="1" hangingPunct="1"/>
            <a:r>
              <a:rPr lang="en-US" altLang="en-US" dirty="0" smtClean="0"/>
              <a:t>information instantly. For more information about CLIS, please contact Ilkka Pirttimaa at support@blindsquare.com.</a:t>
            </a:r>
          </a:p>
          <a:p>
            <a:pPr eaLnBrk="1" hangingPunct="1"/>
            <a:r>
              <a:rPr lang="en-US" altLang="en-US" dirty="0" smtClean="0"/>
              <a:t>https://docs.google.com/document/d/1hecxon1y83ms_4GAD74h60T_q-KiCqoUuMcklw1RlcI/pub</a:t>
            </a:r>
          </a:p>
          <a:p>
            <a:pPr eaLnBrk="1" hangingPunct="1"/>
            <a:endParaRPr lang="en-US" altLang="en-US" dirty="0" smtClean="0"/>
          </a:p>
          <a:p>
            <a:pPr eaLnBrk="1" hangingPunct="1"/>
            <a:r>
              <a:rPr lang="en-US" altLang="en-US" dirty="0" smtClean="0"/>
              <a:t>The Orientation and Mobility </a:t>
            </a:r>
            <a:r>
              <a:rPr lang="en-US" altLang="en-US" dirty="0" err="1" smtClean="0"/>
              <a:t>BlindSquare</a:t>
            </a:r>
            <a:r>
              <a:rPr lang="en-US" altLang="en-US" dirty="0" smtClean="0"/>
              <a:t> Project</a:t>
            </a:r>
          </a:p>
          <a:p>
            <a:pPr eaLnBrk="1" hangingPunct="1"/>
            <a:r>
              <a:rPr lang="en-US" altLang="en-US" dirty="0" smtClean="0"/>
              <a:t>The </a:t>
            </a:r>
            <a:r>
              <a:rPr lang="en-US" altLang="en-US" dirty="0" err="1" smtClean="0"/>
              <a:t>BlindSquare</a:t>
            </a:r>
            <a:r>
              <a:rPr lang="en-US" altLang="en-US" dirty="0" smtClean="0"/>
              <a:t> app is available to Orientation and Mobility Specialists willing to share their skills by providing data about intersections we </a:t>
            </a:r>
            <a:r>
              <a:rPr lang="en-US" altLang="en-US" dirty="0" err="1" smtClean="0"/>
              <a:t>analyse</a:t>
            </a:r>
            <a:r>
              <a:rPr lang="en-US" altLang="en-US" dirty="0" smtClean="0"/>
              <a:t>.</a:t>
            </a:r>
          </a:p>
          <a:p>
            <a:pPr eaLnBrk="1" hangingPunct="1"/>
            <a:r>
              <a:rPr lang="en-US" altLang="en-US" dirty="0" smtClean="0"/>
              <a:t>The information provided by </a:t>
            </a:r>
            <a:r>
              <a:rPr lang="en-US" altLang="en-US" dirty="0" err="1" smtClean="0"/>
              <a:t>OMer's</a:t>
            </a:r>
            <a:r>
              <a:rPr lang="en-US" altLang="en-US" dirty="0" smtClean="0"/>
              <a:t> will be loaded into the CLOUD and then made available to all </a:t>
            </a:r>
            <a:r>
              <a:rPr lang="en-US" altLang="en-US" dirty="0" err="1" smtClean="0"/>
              <a:t>BlindSquare</a:t>
            </a:r>
            <a:r>
              <a:rPr lang="en-US" altLang="en-US" dirty="0" smtClean="0"/>
              <a:t> Users. Wouldn't it be great to be able to know</a:t>
            </a:r>
          </a:p>
          <a:p>
            <a:pPr eaLnBrk="1" hangingPunct="1"/>
            <a:r>
              <a:rPr lang="en-US" altLang="en-US" dirty="0" smtClean="0"/>
              <a:t>how an intersection works before (from the comfort of our homes) or even at the location! All participants in this new collaborative adventure have either</a:t>
            </a:r>
          </a:p>
          <a:p>
            <a:pPr eaLnBrk="1" hangingPunct="1"/>
            <a:r>
              <a:rPr lang="en-US" altLang="en-US" dirty="0" smtClean="0"/>
              <a:t>their Masters in OM, OM Interns, or Certified as COMS, or NOMC. All participants will receive credit for their efforts.</a:t>
            </a:r>
          </a:p>
          <a:p>
            <a:pPr eaLnBrk="1" hangingPunct="1"/>
            <a:r>
              <a:rPr lang="en-US" altLang="en-US" dirty="0" smtClean="0"/>
              <a:t>http://yourtsvi.wikispaces.com/</a:t>
            </a:r>
          </a:p>
          <a:p>
            <a:pPr eaLnBrk="1" hangingPunct="1"/>
            <a:endParaRPr lang="en-US" altLang="en-US" dirty="0" smtClean="0"/>
          </a:p>
          <a:p>
            <a:pPr eaLnBrk="1" hangingPunct="1"/>
            <a:r>
              <a:rPr lang="en-US" altLang="en-US" dirty="0" err="1" smtClean="0"/>
              <a:t>BlindSquare</a:t>
            </a:r>
            <a:r>
              <a:rPr lang="en-US" altLang="en-US" dirty="0" smtClean="0"/>
              <a:t> LinkedIn - Creating a safer and larger world for blind persons daily</a:t>
            </a:r>
          </a:p>
          <a:p>
            <a:pPr eaLnBrk="1" hangingPunct="1"/>
            <a:r>
              <a:rPr lang="en-US" altLang="en-US" dirty="0" err="1" smtClean="0"/>
              <a:t>BlindSquare</a:t>
            </a:r>
            <a:r>
              <a:rPr lang="en-US" altLang="en-US" dirty="0" smtClean="0"/>
              <a:t> combines the desire to travel with trip planning, travel guidance, route simulation, road maps, transit maps, taxi hailing and much more, at</a:t>
            </a:r>
          </a:p>
          <a:p>
            <a:pPr eaLnBrk="1" hangingPunct="1"/>
            <a:r>
              <a:rPr lang="en-US" altLang="en-US" dirty="0" smtClean="0"/>
              <a:t>the tip of the blind users fingers. This group connects </a:t>
            </a:r>
            <a:r>
              <a:rPr lang="en-US" altLang="en-US" dirty="0" err="1" smtClean="0"/>
              <a:t>BlindSquare</a:t>
            </a:r>
            <a:r>
              <a:rPr lang="en-US" altLang="en-US" dirty="0" smtClean="0"/>
              <a:t> rabid fans with current information and insights.</a:t>
            </a:r>
          </a:p>
          <a:p>
            <a:pPr eaLnBrk="1" hangingPunct="1"/>
            <a:r>
              <a:rPr lang="en-US" altLang="en-US" dirty="0" smtClean="0"/>
              <a:t>https://www.linkedin.com/groups?viewMembers=&amp;gid=8177419&amp;sik=1423420534061&amp;split_page=1</a:t>
            </a:r>
          </a:p>
          <a:p>
            <a:pPr eaLnBrk="1" hangingPunct="1"/>
            <a:endParaRPr lang="en-US" altLang="en-US" dirty="0" smtClean="0"/>
          </a:p>
          <a:p>
            <a:pPr eaLnBrk="1" hangingPunct="1"/>
            <a:r>
              <a:rPr lang="en-US" altLang="en-US" dirty="0" smtClean="0"/>
              <a:t>E-Car demonstration</a:t>
            </a:r>
          </a:p>
          <a:p>
            <a:pPr eaLnBrk="1" hangingPunct="1"/>
            <a:r>
              <a:rPr lang="en-US" altLang="en-US" dirty="0" smtClean="0"/>
              <a:t>https://www.youtube.com/watch?v=4NhRhUDhbA4&amp;feature=youtu.be </a:t>
            </a:r>
          </a:p>
          <a:p>
            <a:pPr eaLnBrk="1" hangingPunct="1"/>
            <a:endParaRPr lang="en-US" altLang="en-US" dirty="0" smtClean="0"/>
          </a:p>
          <a:p>
            <a:pPr eaLnBrk="1" hangingPunct="1"/>
            <a:r>
              <a:rPr lang="en-US" altLang="en-US" dirty="0" err="1" smtClean="0"/>
              <a:t>BlindSquare</a:t>
            </a:r>
            <a:r>
              <a:rPr lang="en-US" altLang="en-US" dirty="0" smtClean="0"/>
              <a:t> International Awards News Releases</a:t>
            </a:r>
          </a:p>
          <a:p>
            <a:pPr eaLnBrk="1" hangingPunct="1"/>
            <a:r>
              <a:rPr lang="en-US" altLang="en-US" dirty="0" smtClean="0"/>
              <a:t>http://blindsquare.com/press/</a:t>
            </a:r>
          </a:p>
          <a:p>
            <a:pPr eaLnBrk="1" hangingPunct="1"/>
            <a:endParaRPr lang="en-US" altLang="en-US" dirty="0" smtClean="0"/>
          </a:p>
          <a:p>
            <a:pPr eaLnBrk="1" hangingPunct="1"/>
            <a:r>
              <a:rPr lang="en-US" altLang="en-US" dirty="0" smtClean="0"/>
              <a:t>CNIB 2015 Winston Gordon Award to </a:t>
            </a:r>
            <a:r>
              <a:rPr lang="en-US" altLang="en-US" dirty="0" err="1" smtClean="0"/>
              <a:t>MIPSoft</a:t>
            </a:r>
            <a:r>
              <a:rPr lang="en-US" altLang="en-US" dirty="0" smtClean="0"/>
              <a:t> for excellence in accessible technology in the development of </a:t>
            </a:r>
            <a:r>
              <a:rPr lang="en-US" altLang="en-US" dirty="0" err="1" smtClean="0"/>
              <a:t>BlindSquare</a:t>
            </a:r>
            <a:endParaRPr lang="en-US" altLang="en-US" dirty="0" smtClean="0"/>
          </a:p>
          <a:p>
            <a:pPr eaLnBrk="1" hangingPunct="1"/>
            <a:r>
              <a:rPr lang="en-US" altLang="en-US" dirty="0" smtClean="0"/>
              <a:t>http://www.cnib.ca/en/news/Pages/CNIB-awards-MIPsoft-with-2015-Winston-Gordon-Award--for-excellence-in-accessible-technology.aspx</a:t>
            </a:r>
          </a:p>
          <a:p>
            <a:pPr eaLnBrk="1" hangingPunct="1"/>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1pPr>
            <a:lvl2pPr marL="742950" indent="-28575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2pPr>
            <a:lvl3pPr marL="11430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3pPr>
            <a:lvl4pPr marL="16002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4pPr>
            <a:lvl5pPr marL="20574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5pPr>
            <a:lvl6pPr marL="25146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6pPr>
            <a:lvl7pPr marL="29718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7pPr>
            <a:lvl8pPr marL="34290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8pPr>
            <a:lvl9pPr marL="38862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9pPr>
          </a:lstStyle>
          <a:p>
            <a:pPr algn="r" eaLnBrk="1" hangingPunct="1">
              <a:spcBef>
                <a:spcPct val="0"/>
              </a:spcBef>
            </a:pPr>
            <a:fld id="{4BE10847-4A56-4B1E-BA13-76331A4DD6D8}" type="slidenum">
              <a:rPr lang="en-US" altLang="en-US" smtClean="0"/>
              <a:pPr algn="r" eaLnBrk="1" hangingPunct="1">
                <a:spcBef>
                  <a:spcPct val="0"/>
                </a:spcBef>
              </a:pPr>
              <a:t>2</a:t>
            </a:fld>
            <a:endParaRPr lang="en-US" altLang="en-US" dirty="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r>
              <a:rPr lang="en-US" altLang="en-US" dirty="0" smtClean="0"/>
              <a:t>Location: University of Guelph, Guelph Ontario Canada N1G 2W1</a:t>
            </a:r>
          </a:p>
          <a:p>
            <a:pPr eaLnBrk="1" hangingPunct="1"/>
            <a:r>
              <a:rPr lang="en-US" altLang="en-US" dirty="0" smtClean="0"/>
              <a:t>Conference Theme: Choosing Bridges over Barriers - Integrating Inclusion into All that We Do</a:t>
            </a:r>
          </a:p>
          <a:p>
            <a:pPr eaLnBrk="1" hangingPunct="1"/>
            <a:r>
              <a:rPr lang="en-US" altLang="en-US" dirty="0" smtClean="0"/>
              <a:t>Date: Monday, May 25 - Wednesday, May 27, 2015</a:t>
            </a:r>
          </a:p>
          <a:p>
            <a:pPr eaLnBrk="1" hangingPunct="1"/>
            <a:r>
              <a:rPr lang="en-US" altLang="en-US" dirty="0" smtClean="0"/>
              <a:t>Contact: (519) 767-5000, or info@OpenEd.uoguelph.ca</a:t>
            </a:r>
          </a:p>
          <a:p>
            <a:pPr eaLnBrk="1" hangingPunct="1"/>
            <a:r>
              <a:rPr lang="en-US" altLang="en-US" dirty="0" smtClean="0"/>
              <a:t>Web Site: University Of Guelph Accessibility Conference</a:t>
            </a:r>
          </a:p>
          <a:p>
            <a:pPr eaLnBrk="1" hangingPunct="1"/>
            <a:r>
              <a:rPr lang="en-US" altLang="en-US" dirty="0" smtClean="0"/>
              <a:t>http://www.accessconf.ca/</a:t>
            </a:r>
          </a:p>
          <a:p>
            <a:pPr eaLnBrk="1" hangingPunct="1"/>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1pPr>
            <a:lvl2pPr marL="742950" indent="-28575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2pPr>
            <a:lvl3pPr marL="11430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3pPr>
            <a:lvl4pPr marL="16002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4pPr>
            <a:lvl5pPr marL="20574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5pPr>
            <a:lvl6pPr marL="25146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6pPr>
            <a:lvl7pPr marL="29718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7pPr>
            <a:lvl8pPr marL="34290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8pPr>
            <a:lvl9pPr marL="38862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9pPr>
          </a:lstStyle>
          <a:p>
            <a:pPr algn="r" eaLnBrk="1" hangingPunct="1">
              <a:spcBef>
                <a:spcPct val="0"/>
              </a:spcBef>
            </a:pPr>
            <a:fld id="{EFC7E95F-1A4C-49D5-92CB-C65CAD1E257E}" type="slidenum">
              <a:rPr lang="en-US" altLang="en-US" smtClean="0"/>
              <a:pPr algn="r" eaLnBrk="1" hangingPunct="1">
                <a:spcBef>
                  <a:spcPct val="0"/>
                </a:spcBef>
              </a:pPr>
              <a:t>3</a:t>
            </a:fld>
            <a:endParaRPr lang="en-US" altLang="en-US" dirty="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r>
              <a:rPr lang="en-US" altLang="en-US" dirty="0" smtClean="0"/>
              <a:t>Speaker Presentation</a:t>
            </a:r>
          </a:p>
          <a:p>
            <a:pPr eaLnBrk="1" hangingPunct="1"/>
            <a:endParaRPr lang="en-US" altLang="en-US" dirty="0" smtClean="0"/>
          </a:p>
          <a:p>
            <a:pPr eaLnBrk="1" hangingPunct="1"/>
            <a:r>
              <a:rPr lang="en-US" altLang="en-US" dirty="0" smtClean="0"/>
              <a:t>Summary:</a:t>
            </a:r>
          </a:p>
          <a:p>
            <a:pPr eaLnBrk="1" hangingPunct="1"/>
            <a:r>
              <a:rPr lang="en-US" altLang="en-US" dirty="0" smtClean="0"/>
              <a:t>An opportunity to share information and experiences in advancing emerging technologies for greater independence through </a:t>
            </a:r>
            <a:r>
              <a:rPr lang="en-US" altLang="en-US" dirty="0" err="1" smtClean="0"/>
              <a:t>BlindSquare</a:t>
            </a:r>
            <a:r>
              <a:rPr lang="en-US" altLang="en-US" dirty="0" smtClean="0"/>
              <a:t>.</a:t>
            </a:r>
          </a:p>
          <a:p>
            <a:pPr eaLnBrk="1" hangingPunct="1"/>
            <a:endParaRPr lang="en-US" altLang="en-US" dirty="0" smtClean="0"/>
          </a:p>
          <a:p>
            <a:pPr eaLnBrk="1" hangingPunct="1"/>
            <a:r>
              <a:rPr lang="en-US" altLang="en-US" dirty="0" smtClean="0"/>
              <a:t>Description:</a:t>
            </a:r>
          </a:p>
          <a:p>
            <a:pPr eaLnBrk="1" hangingPunct="1"/>
            <a:r>
              <a:rPr lang="en-US" altLang="en-US" dirty="0" smtClean="0"/>
              <a:t>Explore the world with confidence and freedom of independence, through the </a:t>
            </a:r>
            <a:r>
              <a:rPr lang="en-US" altLang="en-US" dirty="0" err="1" smtClean="0"/>
              <a:t>BlindSquare</a:t>
            </a:r>
            <a:r>
              <a:rPr lang="en-US" altLang="en-US" dirty="0" smtClean="0"/>
              <a:t> virtual accessible user interface. Come and share</a:t>
            </a:r>
          </a:p>
          <a:p>
            <a:pPr eaLnBrk="1" hangingPunct="1"/>
            <a:r>
              <a:rPr lang="en-US" altLang="en-US" dirty="0" smtClean="0"/>
              <a:t>in the exciting experience of an increasingly mobile society. Emerging GPS, </a:t>
            </a:r>
            <a:r>
              <a:rPr lang="en-US" altLang="en-US" dirty="0" err="1" smtClean="0"/>
              <a:t>WayFinding</a:t>
            </a:r>
            <a:r>
              <a:rPr lang="en-US" altLang="en-US" dirty="0" smtClean="0"/>
              <a:t> and Crowd-Sourcing technologies are changing our lives, and having</a:t>
            </a:r>
          </a:p>
          <a:p>
            <a:pPr eaLnBrk="1" hangingPunct="1"/>
            <a:r>
              <a:rPr lang="en-US" altLang="en-US" dirty="0" smtClean="0"/>
              <a:t>a liberating impact on persons with vision loss. Learn about the power of </a:t>
            </a:r>
            <a:r>
              <a:rPr lang="en-US" altLang="en-US" dirty="0" err="1" smtClean="0"/>
              <a:t>realtime</a:t>
            </a:r>
            <a:r>
              <a:rPr lang="en-US" altLang="en-US" dirty="0" smtClean="0"/>
              <a:t> information, and how you can be a collaborating partner in building</a:t>
            </a:r>
          </a:p>
          <a:p>
            <a:pPr eaLnBrk="1" hangingPunct="1"/>
            <a:r>
              <a:rPr lang="en-US" altLang="en-US" dirty="0" smtClean="0"/>
              <a:t>the digital infrastructure. This interactive dialog session will inspire and motivate participants with creative ideas for barrier free innovative mobility</a:t>
            </a:r>
          </a:p>
          <a:p>
            <a:pPr eaLnBrk="1" hangingPunct="1"/>
            <a:r>
              <a:rPr lang="en-US" altLang="en-US" dirty="0" smtClean="0"/>
              <a:t>tools. Digital communication is bridging the gap between the blind and sighted world!</a:t>
            </a:r>
          </a:p>
          <a:p>
            <a:pPr eaLnBrk="1" hangingPunct="1"/>
            <a:endParaRPr lang="en-US" altLang="en-US" dirty="0" smtClean="0"/>
          </a:p>
          <a:p>
            <a:pPr eaLnBrk="1" hangingPunct="1"/>
            <a:r>
              <a:rPr lang="en-US" altLang="en-US" dirty="0" smtClean="0"/>
              <a:t>Objectives:</a:t>
            </a:r>
          </a:p>
          <a:p>
            <a:pPr eaLnBrk="1" hangingPunct="1"/>
            <a:r>
              <a:rPr lang="en-US" altLang="en-US" dirty="0" smtClean="0"/>
              <a:t>To gain a greater understanding of the communication needs for blind persons in a highly mobile and digital world.</a:t>
            </a:r>
          </a:p>
          <a:p>
            <a:pPr eaLnBrk="1" hangingPunct="1"/>
            <a:r>
              <a:rPr lang="en-US" altLang="en-US" dirty="0" smtClean="0"/>
              <a:t>To gain a greater appreciation of the talents and abilities of blind persons.</a:t>
            </a:r>
          </a:p>
          <a:p>
            <a:pPr eaLnBrk="1" hangingPunct="1"/>
            <a:r>
              <a:rPr lang="en-US" altLang="en-US" dirty="0" smtClean="0"/>
              <a:t>To inspire and motivate individuals living with vision loss.</a:t>
            </a:r>
          </a:p>
          <a:p>
            <a:pPr eaLnBrk="1" hangingPunct="1"/>
            <a:r>
              <a:rPr lang="en-US" altLang="en-US" dirty="0" smtClean="0"/>
              <a:t>To become an active advocate in bridging the communication divide, by getting emerging technologies into the hands of blind persons.</a:t>
            </a:r>
          </a:p>
          <a:p>
            <a:pPr eaLnBrk="1" hangingPunct="1"/>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1pPr>
            <a:lvl2pPr marL="742950" indent="-28575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2pPr>
            <a:lvl3pPr marL="11430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3pPr>
            <a:lvl4pPr marL="16002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4pPr>
            <a:lvl5pPr marL="20574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5pPr>
            <a:lvl6pPr marL="25146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6pPr>
            <a:lvl7pPr marL="29718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7pPr>
            <a:lvl8pPr marL="34290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8pPr>
            <a:lvl9pPr marL="38862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9pPr>
          </a:lstStyle>
          <a:p>
            <a:pPr algn="r" eaLnBrk="1" hangingPunct="1">
              <a:spcBef>
                <a:spcPct val="0"/>
              </a:spcBef>
            </a:pPr>
            <a:fld id="{F9692BAE-F18C-40D8-BCD1-896CC3CD2855}" type="slidenum">
              <a:rPr lang="en-US" altLang="en-US" smtClean="0"/>
              <a:pPr algn="r" eaLnBrk="1" hangingPunct="1">
                <a:spcBef>
                  <a:spcPct val="0"/>
                </a:spcBef>
              </a:pPr>
              <a:t>4</a:t>
            </a:fld>
            <a:endParaRPr lang="en-US" altLang="en-US" dirty="0"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r>
              <a:rPr lang="en-US" altLang="en-US" dirty="0" smtClean="0"/>
              <a:t>David Best, Accessibility IT Specialist</a:t>
            </a:r>
          </a:p>
          <a:p>
            <a:pPr eaLnBrk="1" hangingPunct="1"/>
            <a:r>
              <a:rPr lang="en-US" altLang="en-US" dirty="0" smtClean="0"/>
              <a:t>Business and Educational Services in Technology</a:t>
            </a:r>
          </a:p>
          <a:p>
            <a:pPr eaLnBrk="1" hangingPunct="1"/>
            <a:r>
              <a:rPr lang="en-US" altLang="en-US" dirty="0" smtClean="0"/>
              <a:t>http://www.davidbest.ca</a:t>
            </a:r>
          </a:p>
          <a:p>
            <a:pPr eaLnBrk="1" hangingPunct="1"/>
            <a:endParaRPr lang="en-US" altLang="en-US" dirty="0" smtClean="0"/>
          </a:p>
          <a:p>
            <a:pPr eaLnBrk="1" hangingPunct="1"/>
            <a:r>
              <a:rPr lang="en-US" altLang="en-US" dirty="0" smtClean="0"/>
              <a:t>Rob Nevin, Principal</a:t>
            </a:r>
          </a:p>
          <a:p>
            <a:pPr eaLnBrk="1" hangingPunct="1"/>
            <a:r>
              <a:rPr lang="en-US" altLang="en-US" dirty="0" smtClean="0"/>
              <a:t>U-R-Able, Accelerating Independence For People Living With Visual Impairments</a:t>
            </a:r>
          </a:p>
          <a:p>
            <a:pPr eaLnBrk="1" hangingPunct="1"/>
            <a:r>
              <a:rPr lang="en-US" altLang="en-US" dirty="0" smtClean="0"/>
              <a:t>http://www.u-r-able.com</a:t>
            </a:r>
          </a:p>
          <a:p>
            <a:pPr eaLnBrk="1" hangingPunct="1"/>
            <a:endParaRPr lang="en-US" altLang="en-US" dirty="0" smtClean="0"/>
          </a:p>
          <a:p>
            <a:pPr eaLnBrk="1" hangingPunct="1"/>
            <a:r>
              <a:rPr lang="en-US" altLang="en-US" dirty="0" err="1" smtClean="0"/>
              <a:t>BlindSquare</a:t>
            </a:r>
            <a:r>
              <a:rPr lang="en-US" altLang="en-US" dirty="0" smtClean="0"/>
              <a:t>, The World Leading Accessible GPS App</a:t>
            </a:r>
          </a:p>
          <a:p>
            <a:pPr eaLnBrk="1" hangingPunct="1"/>
            <a:r>
              <a:rPr lang="en-US" altLang="en-US" dirty="0" smtClean="0"/>
              <a:t>http://blindsquare.com</a:t>
            </a:r>
          </a:p>
          <a:p>
            <a:pPr eaLnBrk="1" hangingPunct="1"/>
            <a:endParaRPr lang="en-US" altLang="en-US" dirty="0" smtClean="0"/>
          </a:p>
          <a:p>
            <a:pPr eaLnBrk="1" hangingPunct="1"/>
            <a:r>
              <a:rPr lang="en-US" altLang="en-US" dirty="0" smtClean="0"/>
              <a:t>Conference participants introductions</a:t>
            </a:r>
          </a:p>
          <a:p>
            <a:pPr eaLnBrk="1" hangingPunct="1"/>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1pPr>
            <a:lvl2pPr marL="742950" indent="-28575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2pPr>
            <a:lvl3pPr marL="11430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3pPr>
            <a:lvl4pPr marL="16002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4pPr>
            <a:lvl5pPr marL="20574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5pPr>
            <a:lvl6pPr marL="25146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6pPr>
            <a:lvl7pPr marL="29718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7pPr>
            <a:lvl8pPr marL="34290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8pPr>
            <a:lvl9pPr marL="38862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9pPr>
          </a:lstStyle>
          <a:p>
            <a:pPr algn="r" eaLnBrk="1" hangingPunct="1">
              <a:spcBef>
                <a:spcPct val="0"/>
              </a:spcBef>
            </a:pPr>
            <a:fld id="{4DA14888-D657-41D6-B2D4-A3D7BFDDC25D}" type="slidenum">
              <a:rPr lang="en-US" altLang="en-US" smtClean="0"/>
              <a:pPr algn="r" eaLnBrk="1" hangingPunct="1">
                <a:spcBef>
                  <a:spcPct val="0"/>
                </a:spcBef>
              </a:pPr>
              <a:t>5</a:t>
            </a:fld>
            <a:endParaRPr lang="en-US" altLang="en-US" dirty="0"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1pPr>
            <a:lvl2pPr marL="742950" indent="-28575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2pPr>
            <a:lvl3pPr marL="11430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3pPr>
            <a:lvl4pPr marL="16002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4pPr>
            <a:lvl5pPr marL="20574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5pPr>
            <a:lvl6pPr marL="25146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6pPr>
            <a:lvl7pPr marL="29718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7pPr>
            <a:lvl8pPr marL="34290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8pPr>
            <a:lvl9pPr marL="38862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9pPr>
          </a:lstStyle>
          <a:p>
            <a:pPr algn="r" eaLnBrk="1" hangingPunct="1">
              <a:spcBef>
                <a:spcPct val="0"/>
              </a:spcBef>
            </a:pPr>
            <a:fld id="{13BEF0E7-5093-4C03-8A63-D46DB84B8889}" type="slidenum">
              <a:rPr lang="en-US" altLang="en-US" smtClean="0"/>
              <a:pPr algn="r" eaLnBrk="1" hangingPunct="1">
                <a:spcBef>
                  <a:spcPct val="0"/>
                </a:spcBef>
              </a:pPr>
              <a:t>6</a:t>
            </a:fld>
            <a:endParaRPr lang="en-US" altLang="en-US" dirty="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r>
              <a:rPr lang="en-US" altLang="en-US" dirty="0" smtClean="0"/>
              <a:t>A paradigm shift in society, driven by miniaturization, cloud sourcing, and wireless mobile devices, is placing greater power in the hands of consumers.</a:t>
            </a:r>
          </a:p>
          <a:p>
            <a:pPr eaLnBrk="1" hangingPunct="1"/>
            <a:r>
              <a:rPr lang="en-US" altLang="en-US" dirty="0" smtClean="0"/>
              <a:t>However, the ability to use new emerging technologies is currently at the heart of social inclusion, with those excluded being left out of many work, entertainment,</a:t>
            </a:r>
          </a:p>
          <a:p>
            <a:pPr eaLnBrk="1" hangingPunct="1"/>
            <a:r>
              <a:rPr lang="en-US" altLang="en-US" dirty="0" smtClean="0"/>
              <a:t>communication, healthcare and social benefits. Business reports show that large successful companies (like Nortel and Block Buster) failed in the past</a:t>
            </a:r>
          </a:p>
          <a:p>
            <a:pPr eaLnBrk="1" hangingPunct="1"/>
            <a:r>
              <a:rPr lang="en-US" altLang="en-US" dirty="0" smtClean="0"/>
              <a:t>decade because of two factors they refer to as System Blindness (Systemic Barriers) and Cultural Arrogance (Attitude Barriers).</a:t>
            </a:r>
          </a:p>
          <a:p>
            <a:pPr eaLnBrk="1" hangingPunct="1"/>
            <a:endParaRPr lang="en-US" altLang="en-US" dirty="0" smtClean="0"/>
          </a:p>
          <a:p>
            <a:pPr eaLnBrk="1" hangingPunct="1"/>
            <a:r>
              <a:rPr lang="en-US" altLang="en-US" dirty="0" smtClean="0"/>
              <a:t>We are crossing a new frontier in the evolution of computing and entering the era of cognitive systems. scientists and engineers around the world are pushing</a:t>
            </a:r>
          </a:p>
          <a:p>
            <a:pPr eaLnBrk="1" hangingPunct="1"/>
            <a:r>
              <a:rPr lang="en-US" altLang="en-US" dirty="0" smtClean="0"/>
              <a:t>the boundaries of science and technology to create machines that sense, learn, reason, and interact with people in new ways to provide insight and advice.</a:t>
            </a:r>
          </a:p>
          <a:p>
            <a:pPr eaLnBrk="1" hangingPunct="1"/>
            <a:r>
              <a:rPr lang="en-US" altLang="en-US" dirty="0" smtClean="0"/>
              <a:t>Business reports estimate that smart </a:t>
            </a:r>
            <a:r>
              <a:rPr lang="en-US" altLang="en-US" dirty="0" err="1" smtClean="0"/>
              <a:t>wareables</a:t>
            </a:r>
            <a:r>
              <a:rPr lang="en-US" altLang="en-US" dirty="0" smtClean="0"/>
              <a:t> will outpace the smartphone and tablet markets in 2015. Ontario is a recognized global leader in </a:t>
            </a:r>
            <a:r>
              <a:rPr lang="en-US" altLang="en-US" dirty="0" err="1" smtClean="0"/>
              <a:t>wareable</a:t>
            </a:r>
            <a:endParaRPr lang="en-US" altLang="en-US" dirty="0" smtClean="0"/>
          </a:p>
          <a:p>
            <a:pPr eaLnBrk="1" hangingPunct="1"/>
            <a:r>
              <a:rPr lang="en-US" altLang="en-US" dirty="0" smtClean="0"/>
              <a:t>innovations, and will attain a market value of more than $6 billion in 2015.</a:t>
            </a:r>
          </a:p>
          <a:p>
            <a:pPr eaLnBrk="1" hangingPunct="1"/>
            <a:endParaRPr lang="en-US" altLang="en-US" dirty="0" smtClean="0"/>
          </a:p>
          <a:p>
            <a:pPr eaLnBrk="1" hangingPunct="1"/>
            <a:r>
              <a:rPr lang="en-US" altLang="en-US" dirty="0" smtClean="0"/>
              <a:t>The Convention on the Rights of Persons with Disabilities (CRPD) is the first international human rights treaty to place an obligation on States Parties</a:t>
            </a:r>
          </a:p>
          <a:p>
            <a:pPr eaLnBrk="1" hangingPunct="1"/>
            <a:r>
              <a:rPr lang="en-US" altLang="en-US" dirty="0" smtClean="0"/>
              <a:t>to focus on mechanisms for monitoring (Article 33-2). The 76 ratifying countries represent 72 percent of the world population and 81 percent of the total</a:t>
            </a:r>
          </a:p>
          <a:p>
            <a:pPr eaLnBrk="1" hangingPunct="1"/>
            <a:r>
              <a:rPr lang="en-US" altLang="en-US" dirty="0" smtClean="0"/>
              <a:t>population of ratifying countries. The CRPD progress report offers a unique benchmarking tool that collects data on country laws, policies, and programs</a:t>
            </a:r>
          </a:p>
          <a:p>
            <a:pPr eaLnBrk="1" hangingPunct="1"/>
            <a:r>
              <a:rPr lang="en-US" altLang="en-US" dirty="0" smtClean="0"/>
              <a:t>pertaining to accessible and assistive Information and Communication Technologies (ICTs) around the globe. Ontario is a recognized global leader in establishing</a:t>
            </a:r>
          </a:p>
          <a:p>
            <a:pPr eaLnBrk="1" hangingPunct="1"/>
            <a:r>
              <a:rPr lang="en-US" altLang="en-US" dirty="0" smtClean="0"/>
              <a:t>inclusive society standards (AODA).</a:t>
            </a:r>
          </a:p>
          <a:p>
            <a:pPr eaLnBrk="1" hangingPunct="1"/>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1pPr>
            <a:lvl2pPr marL="742950" indent="-28575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2pPr>
            <a:lvl3pPr marL="11430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3pPr>
            <a:lvl4pPr marL="16002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4pPr>
            <a:lvl5pPr marL="20574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5pPr>
            <a:lvl6pPr marL="25146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6pPr>
            <a:lvl7pPr marL="29718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7pPr>
            <a:lvl8pPr marL="34290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8pPr>
            <a:lvl9pPr marL="38862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9pPr>
          </a:lstStyle>
          <a:p>
            <a:pPr algn="r" eaLnBrk="1" hangingPunct="1">
              <a:spcBef>
                <a:spcPct val="0"/>
              </a:spcBef>
            </a:pPr>
            <a:fld id="{CC9E0278-236B-4C9F-B2B5-D947D456FE7D}" type="slidenum">
              <a:rPr lang="en-US" altLang="en-US" smtClean="0"/>
              <a:pPr algn="r" eaLnBrk="1" hangingPunct="1">
                <a:spcBef>
                  <a:spcPct val="0"/>
                </a:spcBef>
              </a:pPr>
              <a:t>7</a:t>
            </a:fld>
            <a:endParaRPr lang="en-US" altLang="en-US" dirty="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r>
              <a:rPr lang="en-US" altLang="en-US" dirty="0" smtClean="0"/>
              <a:t>Shift in attitudes and </a:t>
            </a:r>
            <a:r>
              <a:rPr lang="en-US" altLang="en-US" dirty="0" err="1" smtClean="0"/>
              <a:t>expecgtations</a:t>
            </a:r>
            <a:r>
              <a:rPr lang="en-US" altLang="en-US" dirty="0" smtClean="0"/>
              <a:t>:</a:t>
            </a:r>
          </a:p>
          <a:p>
            <a:pPr eaLnBrk="1" hangingPunct="1"/>
            <a:r>
              <a:rPr lang="en-US" altLang="en-US" dirty="0" smtClean="0"/>
              <a:t>• In the 1960's we measured people ability by their IQ, intelligence.</a:t>
            </a:r>
          </a:p>
          <a:p>
            <a:pPr eaLnBrk="1" hangingPunct="1"/>
            <a:r>
              <a:rPr lang="en-US" altLang="en-US" dirty="0" smtClean="0"/>
              <a:t>• In the 1970's the women's movement promoted EQ, emotional ability to build relationships and value people.</a:t>
            </a:r>
          </a:p>
          <a:p>
            <a:pPr eaLnBrk="1" hangingPunct="1"/>
            <a:r>
              <a:rPr lang="en-US" altLang="en-US" dirty="0" smtClean="0"/>
              <a:t>• In the 1980's a shrinking world (increased air travel and telecommunications) forced us to think SQ, social ability to understand and accept people of</a:t>
            </a:r>
          </a:p>
          <a:p>
            <a:pPr eaLnBrk="1" hangingPunct="1"/>
            <a:r>
              <a:rPr lang="en-US" altLang="en-US" dirty="0" smtClean="0"/>
              <a:t>differing values and perspectives.</a:t>
            </a:r>
          </a:p>
          <a:p>
            <a:pPr eaLnBrk="1" hangingPunct="1"/>
            <a:r>
              <a:rPr lang="en-US" altLang="en-US" dirty="0" smtClean="0"/>
              <a:t>• In the 1990's governments legislated standards and policies for PQ, political correctness in speech and </a:t>
            </a:r>
            <a:r>
              <a:rPr lang="en-US" altLang="en-US" dirty="0" err="1" smtClean="0"/>
              <a:t>behaviour</a:t>
            </a:r>
            <a:r>
              <a:rPr lang="en-US" altLang="en-US" dirty="0" smtClean="0"/>
              <a:t>.</a:t>
            </a:r>
          </a:p>
          <a:p>
            <a:pPr eaLnBrk="1" hangingPunct="1"/>
            <a:r>
              <a:rPr lang="en-US" altLang="en-US" dirty="0" smtClean="0"/>
              <a:t>• In the past decayed, we shifted toward Cultural Intelligence (CQ), engaging and interacting with people around the world.</a:t>
            </a:r>
          </a:p>
          <a:p>
            <a:pPr eaLnBrk="1" hangingPunct="1"/>
            <a:r>
              <a:rPr lang="en-US" altLang="en-US" dirty="0" smtClean="0"/>
              <a:t>• This decayed may be known as the Digital Intelligence era (DQ), the merging of people and machines.</a:t>
            </a:r>
          </a:p>
          <a:p>
            <a:pPr eaLnBrk="1" hangingPunct="1"/>
            <a:endParaRPr lang="en-US" altLang="en-US" dirty="0" smtClean="0"/>
          </a:p>
          <a:p>
            <a:pPr eaLnBrk="1" hangingPunct="1"/>
            <a:r>
              <a:rPr lang="en-US" altLang="en-US" dirty="0" smtClean="0"/>
              <a:t>Shift in technology tools:</a:t>
            </a:r>
          </a:p>
          <a:p>
            <a:pPr eaLnBrk="1" hangingPunct="1"/>
            <a:r>
              <a:rPr lang="en-US" altLang="en-US" dirty="0" smtClean="0"/>
              <a:t>• In the early part of the last century, tools were largely analog (designed for specific purposes and stationary).</a:t>
            </a:r>
          </a:p>
          <a:p>
            <a:pPr eaLnBrk="1" hangingPunct="1"/>
            <a:r>
              <a:rPr lang="en-US" altLang="en-US" dirty="0" smtClean="0"/>
              <a:t>• In the latter half of the last century, tools were digital (Character based and portable).</a:t>
            </a:r>
          </a:p>
          <a:p>
            <a:pPr eaLnBrk="1" hangingPunct="1"/>
            <a:r>
              <a:rPr lang="en-US" altLang="en-US" dirty="0" smtClean="0"/>
              <a:t>• During the first </a:t>
            </a:r>
            <a:r>
              <a:rPr lang="en-US" altLang="en-US" dirty="0" err="1" smtClean="0"/>
              <a:t>decayde</a:t>
            </a:r>
            <a:r>
              <a:rPr lang="en-US" altLang="en-US" dirty="0" smtClean="0"/>
              <a:t> of this century, tools had graphical user interfaces (Communication standards and government legislation opposed).</a:t>
            </a:r>
          </a:p>
          <a:p>
            <a:pPr eaLnBrk="1" hangingPunct="1"/>
            <a:r>
              <a:rPr lang="en-US" altLang="en-US" dirty="0" smtClean="0"/>
              <a:t>• In this </a:t>
            </a:r>
            <a:r>
              <a:rPr lang="en-US" altLang="en-US" dirty="0" err="1" smtClean="0"/>
              <a:t>decayde</a:t>
            </a:r>
            <a:r>
              <a:rPr lang="en-US" altLang="en-US" dirty="0" smtClean="0"/>
              <a:t> we see a network of connecting machines (</a:t>
            </a:r>
            <a:r>
              <a:rPr lang="en-US" altLang="en-US" dirty="0" err="1" smtClean="0"/>
              <a:t>Minaturization</a:t>
            </a:r>
            <a:r>
              <a:rPr lang="en-US" altLang="en-US" dirty="0" smtClean="0"/>
              <a:t>, cloud sourcing, and wireless devices).</a:t>
            </a:r>
          </a:p>
          <a:p>
            <a:pPr eaLnBrk="1" hangingPunct="1"/>
            <a:endParaRPr lang="en-US" altLang="en-US" dirty="0" smtClean="0"/>
          </a:p>
          <a:p>
            <a:pPr eaLnBrk="1" hangingPunct="1"/>
            <a:r>
              <a:rPr lang="en-US" altLang="en-US" dirty="0" smtClean="0"/>
              <a:t>Accessibility and Inclusion:</a:t>
            </a:r>
          </a:p>
          <a:p>
            <a:pPr eaLnBrk="1" hangingPunct="1"/>
            <a:r>
              <a:rPr lang="en-US" altLang="en-US" dirty="0" smtClean="0"/>
              <a:t>• Employment reports show a persistently high unemployment rate for blind Canadians.</a:t>
            </a:r>
          </a:p>
          <a:p>
            <a:pPr eaLnBrk="1" hangingPunct="1"/>
            <a:r>
              <a:rPr lang="en-US" altLang="en-US" dirty="0" smtClean="0"/>
              <a:t>• </a:t>
            </a:r>
            <a:r>
              <a:rPr lang="en-US" altLang="en-US" dirty="0" err="1" smtClean="0"/>
              <a:t>StatsCan</a:t>
            </a:r>
            <a:r>
              <a:rPr lang="en-US" altLang="en-US" dirty="0" smtClean="0"/>
              <a:t> reports 75% blind adults are unemployed and 21% live below the poverty line.</a:t>
            </a:r>
          </a:p>
          <a:p>
            <a:pPr eaLnBrk="1" hangingPunct="1"/>
            <a:r>
              <a:rPr lang="en-US" altLang="en-US" dirty="0" smtClean="0"/>
              <a:t>• Economic growth within Canada is shifting toward entrepreneur and small business ventures.</a:t>
            </a:r>
          </a:p>
          <a:p>
            <a:pPr eaLnBrk="1" hangingPunct="1"/>
            <a:r>
              <a:rPr lang="en-US" altLang="en-US" dirty="0" smtClean="0"/>
              <a:t>• Business analysis reports show a large increase of innovative business start-ups within Ontario.</a:t>
            </a:r>
          </a:p>
          <a:p>
            <a:pPr eaLnBrk="1" hangingPunct="1"/>
            <a:endParaRPr lang="en-US" altLang="en-US" dirty="0" smtClean="0"/>
          </a:p>
          <a:p>
            <a:pPr eaLnBrk="1" hangingPunct="1"/>
            <a:r>
              <a:rPr lang="en-US" altLang="en-US" dirty="0" smtClean="0"/>
              <a:t>Attitude and Systemic Barriers:</a:t>
            </a:r>
          </a:p>
          <a:p>
            <a:pPr eaLnBrk="1" hangingPunct="1"/>
            <a:r>
              <a:rPr lang="en-US" altLang="en-US" dirty="0" smtClean="0"/>
              <a:t>• Technology fatigue in the workplace impact employee decisions and career choices.</a:t>
            </a:r>
          </a:p>
          <a:p>
            <a:pPr eaLnBrk="1" hangingPunct="1"/>
            <a:r>
              <a:rPr lang="en-US" altLang="en-US" dirty="0" smtClean="0"/>
              <a:t>• The business case for disability is based on legal compliance or best practices.</a:t>
            </a:r>
          </a:p>
          <a:p>
            <a:pPr eaLnBrk="1" hangingPunct="1"/>
            <a:r>
              <a:rPr lang="en-US" altLang="en-US" dirty="0" smtClean="0"/>
              <a:t>• Employees with a disability are a business asset or liability.</a:t>
            </a:r>
          </a:p>
          <a:p>
            <a:pPr eaLnBrk="1" hangingPunct="1"/>
            <a:r>
              <a:rPr lang="en-US" altLang="en-US" dirty="0" smtClean="0"/>
              <a:t>• AODA enforcement is a business burden or a growth strategy.</a:t>
            </a:r>
          </a:p>
          <a:p>
            <a:pPr eaLnBrk="1" hangingPunct="1"/>
            <a:r>
              <a:rPr lang="en-US" altLang="en-US" dirty="0" smtClean="0"/>
              <a:t>• The growing acceptance of universal design and accessibility strategies introduce operational challenges or business opportunities.</a:t>
            </a:r>
          </a:p>
          <a:p>
            <a:pPr eaLnBrk="1" hangingPunct="1"/>
            <a:r>
              <a:rPr lang="en-US" altLang="en-US" dirty="0" smtClean="0"/>
              <a:t>• Emerging technologies have marginalized at risk groups due to high costs or ineffective business strategies.</a:t>
            </a:r>
          </a:p>
          <a:p>
            <a:pPr eaLnBrk="1" hangingPunct="1"/>
            <a:r>
              <a:rPr lang="en-US" altLang="en-US" dirty="0" smtClean="0"/>
              <a:t>• Employee resource groups and community involvement has increased collaboration or instability.</a:t>
            </a:r>
          </a:p>
          <a:p>
            <a:pPr eaLnBrk="1" hangingPunct="1"/>
            <a:r>
              <a:rPr lang="en-US" altLang="en-US" dirty="0" smtClean="0"/>
              <a:t>• Expectations based on unreasonable desires or misleading information effects trusting relationships.</a:t>
            </a:r>
          </a:p>
          <a:p>
            <a:pPr eaLnBrk="1" hangingPunct="1"/>
            <a:r>
              <a:rPr lang="en-US" altLang="en-US" dirty="0" smtClean="0"/>
              <a:t>• Employee discontentment and satisfaction effect productivity and workplace health.</a:t>
            </a:r>
          </a:p>
          <a:p>
            <a:pPr eaLnBrk="1" hangingPunct="1"/>
            <a:endParaRPr lang="en-US" alt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1pPr>
            <a:lvl2pPr marL="742950" indent="-28575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2pPr>
            <a:lvl3pPr marL="11430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3pPr>
            <a:lvl4pPr marL="16002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4pPr>
            <a:lvl5pPr marL="20574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5pPr>
            <a:lvl6pPr marL="25146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6pPr>
            <a:lvl7pPr marL="29718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7pPr>
            <a:lvl8pPr marL="34290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8pPr>
            <a:lvl9pPr marL="38862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9pPr>
          </a:lstStyle>
          <a:p>
            <a:pPr algn="r" eaLnBrk="1" hangingPunct="1">
              <a:spcBef>
                <a:spcPct val="0"/>
              </a:spcBef>
            </a:pPr>
            <a:fld id="{3D89C187-0E8C-4CA6-8A81-C22DC070014C}" type="slidenum">
              <a:rPr lang="en-US" altLang="en-US" smtClean="0"/>
              <a:pPr algn="r" eaLnBrk="1" hangingPunct="1">
                <a:spcBef>
                  <a:spcPct val="0"/>
                </a:spcBef>
              </a:pPr>
              <a:t>8</a:t>
            </a:fld>
            <a:endParaRPr lang="en-US" altLang="en-US" dirty="0"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r>
              <a:rPr lang="en-US" altLang="en-US" dirty="0" err="1" smtClean="0"/>
              <a:t>BlindSquare</a:t>
            </a:r>
            <a:r>
              <a:rPr lang="en-US" altLang="en-US" dirty="0" smtClean="0"/>
              <a:t> is an accessible GPS app designed for the blind and visually impaired, capable of describing the immediate environment and announcing location</a:t>
            </a:r>
          </a:p>
          <a:p>
            <a:pPr eaLnBrk="1" hangingPunct="1"/>
            <a:r>
              <a:rPr lang="en-US" altLang="en-US" dirty="0" smtClean="0"/>
              <a:t>information. </a:t>
            </a:r>
            <a:r>
              <a:rPr lang="en-US" altLang="en-US" dirty="0" err="1" smtClean="0"/>
              <a:t>BlindSquare</a:t>
            </a:r>
            <a:r>
              <a:rPr lang="en-US" altLang="en-US" dirty="0" smtClean="0"/>
              <a:t> integrates social media services like Foursquare data with Apple's native </a:t>
            </a:r>
            <a:r>
              <a:rPr lang="en-US" altLang="en-US" dirty="0" err="1" smtClean="0"/>
              <a:t>VoiceOver</a:t>
            </a:r>
            <a:r>
              <a:rPr lang="en-US" altLang="en-US" dirty="0" smtClean="0"/>
              <a:t> technology to create a location-based virtual map through sound. When the app is enabled, it reads addresses, street names and surrounding locations aloud, and directions are available on demand. The </a:t>
            </a:r>
            <a:r>
              <a:rPr lang="en-US" altLang="en-US" dirty="0" err="1" smtClean="0"/>
              <a:t>BlindSquare</a:t>
            </a:r>
            <a:r>
              <a:rPr lang="en-US" altLang="en-US" dirty="0" smtClean="0"/>
              <a:t> was conceptualized and created in 2012 by Finland-based Ilkka Pirttimaa, and he calls it a mashup of GPS technology, speech synthesis, crowdsourced data through Foursquare and augmented reality with audio. </a:t>
            </a:r>
            <a:r>
              <a:rPr lang="en-US" altLang="en-US" dirty="0" err="1" smtClean="0"/>
              <a:t>BlindSquare</a:t>
            </a:r>
            <a:r>
              <a:rPr lang="en-US" altLang="en-US" dirty="0" smtClean="0"/>
              <a:t> is a new app that's making use of </a:t>
            </a:r>
            <a:r>
              <a:rPr lang="en-US" altLang="en-US" dirty="0" err="1" smtClean="0"/>
              <a:t>Foursquare's</a:t>
            </a:r>
            <a:r>
              <a:rPr lang="en-US" altLang="en-US" dirty="0" smtClean="0"/>
              <a:t> 2 billion check-ins worldwide to help blind pedestrians find locations on foot or while using public transportation. Usage is now in excess of 11,000 users, a team of 80 beta-testers, 130 countries, and 25 languages (English, Spanish, French, German, Italian, Dutch, Finnish, Swedish, Norwegian,</a:t>
            </a:r>
          </a:p>
          <a:p>
            <a:pPr eaLnBrk="1" hangingPunct="1"/>
            <a:r>
              <a:rPr lang="en-US" altLang="en-US" dirty="0" smtClean="0"/>
              <a:t>Danish, Czech, Russian, Estonian, Polish, Arabic, Turkish, Portuguese, Japanese, Greek, Romanian, Croatian, Hungarian, Korean and Bulgarian).</a:t>
            </a:r>
          </a:p>
          <a:p>
            <a:pPr eaLnBrk="1" hangingPunct="1"/>
            <a:endParaRPr lang="en-US" altLang="en-US" dirty="0" smtClean="0"/>
          </a:p>
          <a:p>
            <a:pPr eaLnBrk="1" hangingPunct="1"/>
            <a:r>
              <a:rPr lang="en-US" altLang="en-US" dirty="0" smtClean="0"/>
              <a:t>The </a:t>
            </a:r>
            <a:r>
              <a:rPr lang="en-US" altLang="en-US" dirty="0" err="1" smtClean="0"/>
              <a:t>BlindSquare</a:t>
            </a:r>
            <a:r>
              <a:rPr lang="en-US" altLang="en-US" dirty="0" smtClean="0"/>
              <a:t> app is a new solution that combines the latest technology to help the blind with their daily lives. It has been developed in collaboration</a:t>
            </a:r>
          </a:p>
          <a:p>
            <a:pPr eaLnBrk="1" hangingPunct="1"/>
            <a:r>
              <a:rPr lang="en-US" altLang="en-US" dirty="0" smtClean="0"/>
              <a:t>with blind people and carefully field tested. You need either an iPhone or an iPad to get started. Users can enhance the application with recommended accessories,</a:t>
            </a:r>
          </a:p>
          <a:p>
            <a:pPr eaLnBrk="1" hangingPunct="1"/>
            <a:r>
              <a:rPr lang="en-US" altLang="en-US" dirty="0" smtClean="0"/>
              <a:t>such as braille displays and the </a:t>
            </a:r>
            <a:r>
              <a:rPr lang="en-US" altLang="en-US" dirty="0" err="1" smtClean="0"/>
              <a:t>Aftershokz</a:t>
            </a:r>
            <a:r>
              <a:rPr lang="en-US" altLang="en-US" dirty="0" smtClean="0"/>
              <a:t> bone conduction head set, which leaves users' ears open to natural sounds. Any </a:t>
            </a:r>
            <a:r>
              <a:rPr lang="en-US" altLang="en-US" dirty="0" err="1" smtClean="0"/>
              <a:t>bluetooth</a:t>
            </a:r>
            <a:r>
              <a:rPr lang="en-US" altLang="en-US" dirty="0" smtClean="0"/>
              <a:t>-based remote can be</a:t>
            </a:r>
          </a:p>
          <a:p>
            <a:pPr eaLnBrk="1" hangingPunct="1"/>
            <a:r>
              <a:rPr lang="en-US" altLang="en-US" dirty="0" smtClean="0"/>
              <a:t>used to control the system.</a:t>
            </a:r>
          </a:p>
          <a:p>
            <a:pPr eaLnBrk="1" hangingPunct="1"/>
            <a:endParaRPr lang="en-US" altLang="en-US" dirty="0" smtClean="0"/>
          </a:p>
          <a:p>
            <a:pPr eaLnBrk="1" hangingPunct="1"/>
            <a:r>
              <a:rPr lang="en-US" altLang="en-US" dirty="0" err="1" smtClean="0"/>
              <a:t>BlindSquare</a:t>
            </a:r>
            <a:r>
              <a:rPr lang="en-US" altLang="en-US" dirty="0" smtClean="0"/>
              <a:t> takes advantage of the rapidly growing </a:t>
            </a:r>
            <a:r>
              <a:rPr lang="en-US" altLang="en-US" dirty="0" err="1" smtClean="0"/>
              <a:t>GeoSpacing</a:t>
            </a:r>
            <a:r>
              <a:rPr lang="en-US" altLang="en-US" dirty="0" smtClean="0"/>
              <a:t> data analysis system services. </a:t>
            </a:r>
            <a:r>
              <a:rPr lang="en-US" altLang="en-US" dirty="0" err="1" smtClean="0"/>
              <a:t>GeoSpacing</a:t>
            </a:r>
            <a:r>
              <a:rPr lang="en-US" altLang="en-US" dirty="0" smtClean="0"/>
              <a:t> or </a:t>
            </a:r>
            <a:r>
              <a:rPr lang="en-US" altLang="en-US" dirty="0" err="1" smtClean="0"/>
              <a:t>GeoFencing</a:t>
            </a:r>
            <a:r>
              <a:rPr lang="en-US" altLang="en-US" dirty="0" smtClean="0"/>
              <a:t> is a living evolving hub of information,</a:t>
            </a:r>
          </a:p>
          <a:p>
            <a:pPr eaLnBrk="1" hangingPunct="1"/>
            <a:r>
              <a:rPr lang="en-US" altLang="en-US" dirty="0" smtClean="0"/>
              <a:t>a convergence of digital and physical worlds. For individuals, this new ability to visualize and understand trends at any location offers a historical</a:t>
            </a:r>
          </a:p>
          <a:p>
            <a:pPr eaLnBrk="1" hangingPunct="1"/>
            <a:r>
              <a:rPr lang="en-US" altLang="en-US" dirty="0" smtClean="0"/>
              <a:t>and predictive perspective for decision making. Research shows that 74 percent of U.S. smartphone owners use their phones to access location-based information,</a:t>
            </a:r>
          </a:p>
          <a:p>
            <a:pPr eaLnBrk="1" hangingPunct="1"/>
            <a:r>
              <a:rPr lang="en-US" altLang="en-US" dirty="0" smtClean="0"/>
              <a:t>a number that has doubled in the past year. Mining this data from 18 million foursquare check-ins is being used to redraw neighborhoods in several cities</a:t>
            </a:r>
          </a:p>
          <a:p>
            <a:pPr eaLnBrk="1" hangingPunct="1"/>
            <a:r>
              <a:rPr lang="en-US" altLang="en-US" dirty="0" smtClean="0"/>
              <a:t>based on check-in patterns. Branding these areas as "</a:t>
            </a:r>
            <a:r>
              <a:rPr lang="en-US" altLang="en-US" dirty="0" err="1" smtClean="0"/>
              <a:t>livehoods</a:t>
            </a:r>
            <a:r>
              <a:rPr lang="en-US" altLang="en-US" dirty="0" smtClean="0"/>
              <a:t>", governments are using this information to improve city planning, transportation services</a:t>
            </a:r>
          </a:p>
          <a:p>
            <a:pPr eaLnBrk="1" hangingPunct="1"/>
            <a:r>
              <a:rPr lang="en-US" altLang="en-US" dirty="0" smtClean="0"/>
              <a:t>and public health surveillance. Private citizens and organizations are encouraged to add information details and build useful apps for government </a:t>
            </a:r>
            <a:r>
              <a:rPr lang="en-US" altLang="en-US" dirty="0" err="1" smtClean="0"/>
              <a:t>GeoPlatforms</a:t>
            </a:r>
            <a:r>
              <a:rPr lang="en-US" altLang="en-US" dirty="0" smtClean="0"/>
              <a:t>.</a:t>
            </a:r>
          </a:p>
          <a:p>
            <a:pPr eaLnBrk="1" hangingPunct="1"/>
            <a:r>
              <a:rPr lang="en-US" altLang="en-US" dirty="0" smtClean="0"/>
              <a:t>The </a:t>
            </a:r>
            <a:r>
              <a:rPr lang="en-US" altLang="en-US" dirty="0" err="1" smtClean="0"/>
              <a:t>FourSquare's</a:t>
            </a:r>
            <a:r>
              <a:rPr lang="en-US" altLang="en-US" dirty="0" smtClean="0"/>
              <a:t> new Connected Apps framework helps third parties to add information on top of check-in data. For example, if you check-in at a restaurant,</a:t>
            </a:r>
          </a:p>
          <a:p>
            <a:pPr eaLnBrk="1" hangingPunct="1"/>
            <a:r>
              <a:rPr lang="en-US" altLang="en-US" dirty="0" smtClean="0"/>
              <a:t>a diet-related app might suggest appropriate meals, while a social app could tell you if any of your friends have eaten there, and if they left any comments.</a:t>
            </a:r>
          </a:p>
          <a:p>
            <a:pPr eaLnBrk="1" hangingPunct="1"/>
            <a:r>
              <a:rPr lang="en-US" altLang="en-US" dirty="0" smtClean="0"/>
              <a:t>The parallel for the blind community is obvious, and the </a:t>
            </a:r>
            <a:r>
              <a:rPr lang="en-US" altLang="en-US" dirty="0" err="1" smtClean="0"/>
              <a:t>Blindsquare</a:t>
            </a:r>
            <a:r>
              <a:rPr lang="en-US" altLang="en-US" dirty="0" smtClean="0"/>
              <a:t> app is transforming lives through location intelligence.</a:t>
            </a:r>
          </a:p>
          <a:p>
            <a:pPr eaLnBrk="1" hangingPunct="1"/>
            <a:endParaRPr lang="en-US" altLang="en-US" dirty="0" smtClean="0"/>
          </a:p>
          <a:p>
            <a:pPr eaLnBrk="1" hangingPunct="1"/>
            <a:r>
              <a:rPr lang="en-US" altLang="en-US" dirty="0" smtClean="0"/>
              <a:t>The blend of new digital signals and the tools to process them create new opportunities for us to rethink the way we approach traditional problems. </a:t>
            </a:r>
            <a:r>
              <a:rPr lang="en-US" altLang="en-US" dirty="0" err="1" smtClean="0"/>
              <a:t>GeoIntelligent</a:t>
            </a:r>
            <a:endParaRPr lang="en-US" altLang="en-US" dirty="0" smtClean="0"/>
          </a:p>
          <a:p>
            <a:pPr eaLnBrk="1" hangingPunct="1"/>
            <a:r>
              <a:rPr lang="en-US" altLang="en-US" dirty="0" smtClean="0"/>
              <a:t>programs can create a new framework for collecting data and shape accessibility strategies in a way that increase confidence and independence. The </a:t>
            </a:r>
            <a:r>
              <a:rPr lang="en-US" altLang="en-US" dirty="0" err="1" smtClean="0"/>
              <a:t>GeoSpacing</a:t>
            </a:r>
            <a:endParaRPr lang="en-US" altLang="en-US" dirty="0" smtClean="0"/>
          </a:p>
          <a:p>
            <a:pPr eaLnBrk="1" hangingPunct="1"/>
            <a:r>
              <a:rPr lang="en-US" altLang="en-US" dirty="0" smtClean="0"/>
              <a:t>concept of the Four Ways Location-Based data model of Foursquare relies on: </a:t>
            </a:r>
          </a:p>
          <a:p>
            <a:pPr eaLnBrk="1" hangingPunct="1"/>
            <a:r>
              <a:rPr lang="en-US" altLang="en-US" dirty="0" smtClean="0"/>
              <a:t>1. Translating signals into value,</a:t>
            </a:r>
          </a:p>
          <a:p>
            <a:pPr eaLnBrk="1" hangingPunct="1"/>
            <a:r>
              <a:rPr lang="en-US" altLang="en-US" dirty="0" smtClean="0"/>
              <a:t>2. Gathering asset intelligence,</a:t>
            </a:r>
          </a:p>
          <a:p>
            <a:pPr eaLnBrk="1" hangingPunct="1"/>
            <a:r>
              <a:rPr lang="en-US" altLang="en-US" dirty="0" smtClean="0"/>
              <a:t>3. Well designed geo-intelligent applications, and</a:t>
            </a:r>
          </a:p>
          <a:p>
            <a:pPr eaLnBrk="1" hangingPunct="1"/>
            <a:r>
              <a:rPr lang="en-US" altLang="en-US" dirty="0" smtClean="0"/>
              <a:t>4. Using place-based thinking to redefine public services.</a:t>
            </a:r>
          </a:p>
          <a:p>
            <a:pPr eaLnBrk="1" hangingPunct="1"/>
            <a:endParaRPr lang="en-US" alt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1pPr>
            <a:lvl2pPr marL="742950" indent="-28575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2pPr>
            <a:lvl3pPr marL="11430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3pPr>
            <a:lvl4pPr marL="16002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4pPr>
            <a:lvl5pPr marL="2057400" indent="-228600" algn="l" eaLnBrk="0" hangingPunct="0">
              <a:spcBef>
                <a:spcPct val="30000"/>
              </a:spcBef>
              <a:defRPr sz="1200">
                <a:solidFill>
                  <a:schemeClr val="tx1"/>
                </a:solidFill>
                <a:latin typeface="Arial Unicode MS" pitchFamily="34" charset="-128"/>
                <a:ea typeface="Arial Unicode MS" pitchFamily="34" charset="-128"/>
                <a:cs typeface="Arial Unicode MS" pitchFamily="34" charset="-128"/>
              </a:defRPr>
            </a:lvl5pPr>
            <a:lvl6pPr marL="25146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6pPr>
            <a:lvl7pPr marL="29718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7pPr>
            <a:lvl8pPr marL="34290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8pPr>
            <a:lvl9pPr marL="3886200" indent="-228600" eaLnBrk="0" fontAlgn="base" hangingPunct="0">
              <a:spcBef>
                <a:spcPct val="30000"/>
              </a:spcBef>
              <a:spcAft>
                <a:spcPct val="0"/>
              </a:spcAft>
              <a:defRPr sz="1200">
                <a:solidFill>
                  <a:schemeClr val="tx1"/>
                </a:solidFill>
                <a:latin typeface="Arial Unicode MS" pitchFamily="34" charset="-128"/>
                <a:ea typeface="Arial Unicode MS" pitchFamily="34" charset="-128"/>
                <a:cs typeface="Arial Unicode MS" pitchFamily="34" charset="-128"/>
              </a:defRPr>
            </a:lvl9pPr>
          </a:lstStyle>
          <a:p>
            <a:pPr algn="r" eaLnBrk="1" hangingPunct="1">
              <a:spcBef>
                <a:spcPct val="0"/>
              </a:spcBef>
            </a:pPr>
            <a:fld id="{E4C7CCD3-99E4-4320-9A92-2DED351C1148}" type="slidenum">
              <a:rPr lang="en-US" altLang="en-US" smtClean="0"/>
              <a:pPr algn="r" eaLnBrk="1" hangingPunct="1">
                <a:spcBef>
                  <a:spcPct val="0"/>
                </a:spcBef>
              </a:pPr>
              <a:t>9</a:t>
            </a:fld>
            <a:endParaRPr lang="en-US" altLang="en-US" dirty="0"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r>
              <a:rPr lang="en-US" altLang="en-US" dirty="0" smtClean="0"/>
              <a:t>Because GPS apps, like </a:t>
            </a:r>
            <a:r>
              <a:rPr lang="en-US" altLang="en-US" dirty="0" err="1" smtClean="0"/>
              <a:t>BlindSquare</a:t>
            </a:r>
            <a:r>
              <a:rPr lang="en-US" altLang="en-US" dirty="0" smtClean="0"/>
              <a:t>, depends on Satellite signals, its reliability inside of buildings is limited. However, </a:t>
            </a:r>
            <a:r>
              <a:rPr lang="en-US" altLang="en-US" dirty="0" err="1" smtClean="0"/>
              <a:t>BlindSquare</a:t>
            </a:r>
            <a:r>
              <a:rPr lang="en-US" altLang="en-US" dirty="0" smtClean="0"/>
              <a:t> iBeacon </a:t>
            </a:r>
            <a:r>
              <a:rPr lang="en-US" altLang="en-US" dirty="0" err="1" smtClean="0"/>
              <a:t>LandMarkers</a:t>
            </a:r>
            <a:endParaRPr lang="en-US" altLang="en-US" dirty="0" smtClean="0"/>
          </a:p>
          <a:p>
            <a:pPr eaLnBrk="1" hangingPunct="1"/>
            <a:r>
              <a:rPr lang="en-US" altLang="en-US" dirty="0" smtClean="0"/>
              <a:t>is an indoor navigation system using Bluetooth signals, which can communicate with modern smartphones. </a:t>
            </a:r>
          </a:p>
          <a:p>
            <a:pPr eaLnBrk="1" hangingPunct="1"/>
            <a:r>
              <a:rPr lang="en-US" altLang="en-US" dirty="0" smtClean="0"/>
              <a:t>The </a:t>
            </a:r>
            <a:r>
              <a:rPr lang="en-US" altLang="en-US" dirty="0" err="1" smtClean="0"/>
              <a:t>BlindSquare</a:t>
            </a:r>
            <a:r>
              <a:rPr lang="en-US" altLang="en-US" dirty="0" smtClean="0"/>
              <a:t> iBeacon </a:t>
            </a:r>
            <a:r>
              <a:rPr lang="en-US" altLang="en-US" dirty="0" err="1" smtClean="0"/>
              <a:t>Landmarker</a:t>
            </a:r>
            <a:r>
              <a:rPr lang="en-US" altLang="en-US" dirty="0" smtClean="0"/>
              <a:t> project is pioneering indoor navigation strategies. Navigating inside of public buildings (Stations, malls, office buildings) poses different challenges to blind and partially sighted people than travelling in the streets. Outside, visually impaired people often find more landmarks (pavement, tactile paving, different echoes of walls, trees, bushes, fences, audible traffic lights) than are available inside of buildings. Inside office buildings, doors and corridors are similar. In shopping malls, paths are often blocked by signs or decoration, constant background music masks echoes, and other audible clues are lacking.</a:t>
            </a:r>
          </a:p>
          <a:p>
            <a:pPr eaLnBrk="1" hangingPunct="1"/>
            <a:r>
              <a:rPr lang="en-US" altLang="en-US" dirty="0" smtClean="0"/>
              <a:t>Printed signs are inaccessible to blind individuals. GPS reception generally is too poor to compensate these difficulties using smartphones.</a:t>
            </a:r>
          </a:p>
          <a:p>
            <a:pPr eaLnBrk="1" hangingPunct="1"/>
            <a:endParaRPr lang="en-US" altLang="en-US" dirty="0" smtClean="0"/>
          </a:p>
          <a:p>
            <a:pPr eaLnBrk="1" hangingPunct="1"/>
            <a:r>
              <a:rPr lang="en-US" altLang="en-US" dirty="0" smtClean="0"/>
              <a:t>The </a:t>
            </a:r>
            <a:r>
              <a:rPr lang="en-US" altLang="en-US" dirty="0" err="1" smtClean="0"/>
              <a:t>BlindSquare</a:t>
            </a:r>
            <a:r>
              <a:rPr lang="en-US" altLang="en-US" dirty="0" smtClean="0"/>
              <a:t> Customized Location Information Service (CLIS), project allows </a:t>
            </a:r>
            <a:r>
              <a:rPr lang="en-US" altLang="en-US" dirty="0" err="1" smtClean="0"/>
              <a:t>organisations</a:t>
            </a:r>
            <a:r>
              <a:rPr lang="en-US" altLang="en-US" dirty="0" smtClean="0"/>
              <a:t> to provide </a:t>
            </a:r>
            <a:r>
              <a:rPr lang="en-US" altLang="en-US" dirty="0" err="1" smtClean="0"/>
              <a:t>customised</a:t>
            </a:r>
            <a:r>
              <a:rPr lang="en-US" altLang="en-US" dirty="0" smtClean="0"/>
              <a:t> information about their premises to blind and partially sighted guests; clients, students, or staff who use an iOS-device running </a:t>
            </a:r>
            <a:r>
              <a:rPr lang="en-US" altLang="en-US" dirty="0" err="1" smtClean="0"/>
              <a:t>BlindSquare</a:t>
            </a:r>
            <a:r>
              <a:rPr lang="en-US" altLang="en-US" dirty="0" smtClean="0"/>
              <a:t> or </a:t>
            </a:r>
            <a:r>
              <a:rPr lang="en-US" altLang="en-US" dirty="0" err="1" smtClean="0"/>
              <a:t>BlindSq</a:t>
            </a:r>
            <a:r>
              <a:rPr lang="en-US" altLang="en-US" dirty="0" smtClean="0"/>
              <a:t> Event. Through a simple online interface, </a:t>
            </a:r>
            <a:r>
              <a:rPr lang="en-US" altLang="en-US" dirty="0" err="1" smtClean="0"/>
              <a:t>organisations</a:t>
            </a:r>
            <a:endParaRPr lang="en-US" altLang="en-US" dirty="0" smtClean="0"/>
          </a:p>
          <a:p>
            <a:pPr eaLnBrk="1" hangingPunct="1"/>
            <a:r>
              <a:rPr lang="en-US" altLang="en-US" dirty="0" smtClean="0"/>
              <a:t>can enter GPS coordinates of points of interest and descriptions of these points. </a:t>
            </a:r>
            <a:r>
              <a:rPr lang="en-US" altLang="en-US" dirty="0" err="1" smtClean="0"/>
              <a:t>BlindSquare</a:t>
            </a:r>
            <a:r>
              <a:rPr lang="en-US" altLang="en-US" dirty="0" smtClean="0"/>
              <a:t> can retrieve this information as soon as it is entered or</a:t>
            </a:r>
          </a:p>
          <a:p>
            <a:pPr eaLnBrk="1" hangingPunct="1"/>
            <a:r>
              <a:rPr lang="en-US" altLang="en-US" dirty="0" smtClean="0"/>
              <a:t>updated and will read it out to the </a:t>
            </a:r>
            <a:r>
              <a:rPr lang="en-US" altLang="en-US" dirty="0" err="1" smtClean="0"/>
              <a:t>BlindSquare</a:t>
            </a:r>
            <a:r>
              <a:rPr lang="en-US" altLang="en-US" dirty="0" smtClean="0"/>
              <a:t> user. The University of Iowa employs CLIS to notify visually impaired staff and students of entrances of</a:t>
            </a:r>
          </a:p>
          <a:p>
            <a:pPr eaLnBrk="1" hangingPunct="1"/>
            <a:r>
              <a:rPr lang="en-US" altLang="en-US" dirty="0" smtClean="0"/>
              <a:t>buildings, steps, or temporary construction work, when they approach an entrance or an obstacle. If a familiar route is blocked due to road works, it is</a:t>
            </a:r>
          </a:p>
          <a:p>
            <a:pPr eaLnBrk="1" hangingPunct="1"/>
            <a:r>
              <a:rPr lang="en-US" altLang="en-US" dirty="0" smtClean="0"/>
              <a:t>also possible to suggest an alternative route to the user. </a:t>
            </a:r>
            <a:r>
              <a:rPr lang="en-US" altLang="en-US" dirty="0" err="1" smtClean="0"/>
              <a:t>Organisations</a:t>
            </a:r>
            <a:r>
              <a:rPr lang="en-US" altLang="en-US" dirty="0" smtClean="0"/>
              <a:t> can update or add to the information any time, and </a:t>
            </a:r>
            <a:r>
              <a:rPr lang="en-US" altLang="en-US" dirty="0" err="1" smtClean="0"/>
              <a:t>BlindSquare</a:t>
            </a:r>
            <a:r>
              <a:rPr lang="en-US" altLang="en-US" dirty="0" smtClean="0"/>
              <a:t> will use the new</a:t>
            </a:r>
          </a:p>
          <a:p>
            <a:pPr eaLnBrk="1" hangingPunct="1"/>
            <a:r>
              <a:rPr lang="en-US" altLang="en-US" dirty="0" smtClean="0"/>
              <a:t>and updated information instantly. </a:t>
            </a:r>
            <a:r>
              <a:rPr lang="en-US" altLang="en-US" dirty="0" err="1" smtClean="0"/>
              <a:t>BlindSquare</a:t>
            </a:r>
            <a:r>
              <a:rPr lang="en-US" altLang="en-US" dirty="0" smtClean="0"/>
              <a:t> </a:t>
            </a:r>
            <a:r>
              <a:rPr lang="en-US" altLang="en-US" dirty="0" err="1" smtClean="0"/>
              <a:t>LandMarkers</a:t>
            </a:r>
            <a:r>
              <a:rPr lang="en-US" altLang="en-US" dirty="0" smtClean="0"/>
              <a:t> will make CLIS available indoors. Bluetooth beacons will be placed at certain points to provide</a:t>
            </a:r>
          </a:p>
          <a:p>
            <a:pPr eaLnBrk="1" hangingPunct="1"/>
            <a:r>
              <a:rPr lang="en-US" altLang="en-US" dirty="0" smtClean="0"/>
              <a:t>information or directions.</a:t>
            </a:r>
          </a:p>
          <a:p>
            <a:pPr eaLnBrk="1" hangingPunct="1"/>
            <a:endParaRPr lang="en-US" altLang="en-US" dirty="0" smtClean="0"/>
          </a:p>
          <a:p>
            <a:pPr eaLnBrk="1" hangingPunct="1"/>
            <a:r>
              <a:rPr lang="en-US" altLang="en-US" dirty="0" err="1" smtClean="0"/>
              <a:t>BlindSquare</a:t>
            </a:r>
            <a:r>
              <a:rPr lang="en-US" altLang="en-US" dirty="0" smtClean="0"/>
              <a:t> Beacons can be used in three different ways: </a:t>
            </a:r>
          </a:p>
          <a:p>
            <a:pPr eaLnBrk="1" hangingPunct="1"/>
            <a:r>
              <a:rPr lang="en-US" altLang="en-US" dirty="0" smtClean="0"/>
              <a:t>1. Basic Beacon - This type of beacon can be used for static and moving targets (for example busses).</a:t>
            </a:r>
          </a:p>
          <a:p>
            <a:pPr eaLnBrk="1" hangingPunct="1"/>
            <a:r>
              <a:rPr lang="en-US" altLang="en-US" dirty="0" smtClean="0"/>
              <a:t>2. Beacon Pairs - Beacon pairs can help blind and partially sighted individuals not to veer off when navigating wide and open spaces. Beacons are positioned</a:t>
            </a:r>
          </a:p>
          <a:p>
            <a:pPr eaLnBrk="1" hangingPunct="1"/>
            <a:r>
              <a:rPr lang="en-US" altLang="en-US" dirty="0" smtClean="0"/>
              <a:t>in two parallel lines. They help the user to stay between those two lines when navigating a difficult area.</a:t>
            </a:r>
          </a:p>
          <a:p>
            <a:pPr eaLnBrk="1" hangingPunct="1"/>
            <a:r>
              <a:rPr lang="en-US" altLang="en-US" dirty="0" smtClean="0"/>
              <a:t>3. Beacon Trails - These beacons are similar to Basic Beacons, but they refer to each other. They form trails and can guide the user to a desired destination</a:t>
            </a:r>
          </a:p>
          <a:p>
            <a:pPr eaLnBrk="1" hangingPunct="1"/>
            <a:r>
              <a:rPr lang="en-US" altLang="en-US" dirty="0" smtClean="0"/>
              <a:t>and function like signposts for sighted people. They provide context sensitive information depending on the direction the user is walking in.</a:t>
            </a:r>
          </a:p>
          <a:p>
            <a:pPr eaLnBrk="1" hangingPunct="1"/>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gd name="T0" fmla="*/ 4195 w 6027"/>
                <a:gd name="T1" fmla="*/ 17 h 2296"/>
                <a:gd name="T2" fmla="*/ 0 w 6027"/>
                <a:gd name="T3" fmla="*/ 17 h 2296"/>
                <a:gd name="T4" fmla="*/ 0 w 6027"/>
                <a:gd name="T5" fmla="*/ 0 h 2296"/>
                <a:gd name="T6" fmla="*/ 4195 w 6027"/>
                <a:gd name="T7" fmla="*/ 0 h 2296"/>
                <a:gd name="T8" fmla="*/ 4195 w 6027"/>
                <a:gd name="T9" fmla="*/ 17 h 2296"/>
                <a:gd name="T10" fmla="*/ 4195 w 6027"/>
                <a:gd name="T11" fmla="*/ 17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6"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CA" dirty="0"/>
            </a:p>
          </p:txBody>
        </p:sp>
      </p:grpSp>
      <p:sp>
        <p:nvSpPr>
          <p:cNvPr id="7" name="Freeform 5"/>
          <p:cNvSpPr>
            <a:spLocks/>
          </p:cNvSpPr>
          <p:nvPr/>
        </p:nvSpPr>
        <p:spPr bwMode="hidden">
          <a:xfrm>
            <a:off x="6242050" y="6269038"/>
            <a:ext cx="2895600" cy="609600"/>
          </a:xfrm>
          <a:custGeom>
            <a:avLst/>
            <a:gdLst>
              <a:gd name="T0" fmla="*/ 2147483647 w 5748"/>
              <a:gd name="T1" fmla="*/ 2147483647 h 246"/>
              <a:gd name="T2" fmla="*/ 0 w 5748"/>
              <a:gd name="T3" fmla="*/ 2147483647 h 246"/>
              <a:gd name="T4" fmla="*/ 0 w 5748"/>
              <a:gd name="T5" fmla="*/ 0 h 246"/>
              <a:gd name="T6" fmla="*/ 2147483647 w 5748"/>
              <a:gd name="T7" fmla="*/ 0 h 246"/>
              <a:gd name="T8" fmla="*/ 2147483647 w 5748"/>
              <a:gd name="T9" fmla="*/ 2147483647 h 246"/>
              <a:gd name="T10" fmla="*/ 2147483647 w 5748"/>
              <a:gd name="T11" fmla="*/ 2147483647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CA"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13" name="Freeform 10"/>
              <p:cNvSpPr>
                <a:spLocks/>
              </p:cNvSpPr>
              <p:nvPr userDrawn="1"/>
            </p:nvSpPr>
            <p:spPr bwMode="ltGray">
              <a:xfrm>
                <a:off x="2677" y="3792"/>
                <a:ext cx="186" cy="395"/>
              </a:xfrm>
              <a:custGeom>
                <a:avLst/>
                <a:gdLst>
                  <a:gd name="T0" fmla="*/ 36 w 186"/>
                  <a:gd name="T1" fmla="*/ 0 h 353"/>
                  <a:gd name="T2" fmla="*/ 54 w 186"/>
                  <a:gd name="T3" fmla="*/ 44 h 353"/>
                  <a:gd name="T4" fmla="*/ 24 w 186"/>
                  <a:gd name="T5" fmla="*/ 75 h 353"/>
                  <a:gd name="T6" fmla="*/ 18 w 186"/>
                  <a:gd name="T7" fmla="*/ 162 h 353"/>
                  <a:gd name="T8" fmla="*/ 42 w 186"/>
                  <a:gd name="T9" fmla="*/ 281 h 353"/>
                  <a:gd name="T10" fmla="*/ 48 w 186"/>
                  <a:gd name="T11" fmla="*/ 398 h 353"/>
                  <a:gd name="T12" fmla="*/ 0 w 186"/>
                  <a:gd name="T13" fmla="*/ 869 h 353"/>
                  <a:gd name="T14" fmla="*/ 54 w 186"/>
                  <a:gd name="T15" fmla="*/ 575 h 353"/>
                  <a:gd name="T16" fmla="*/ 84 w 186"/>
                  <a:gd name="T17" fmla="*/ 530 h 353"/>
                  <a:gd name="T18" fmla="*/ 126 w 186"/>
                  <a:gd name="T19" fmla="*/ 311 h 353"/>
                  <a:gd name="T20" fmla="*/ 144 w 186"/>
                  <a:gd name="T21" fmla="*/ 294 h 353"/>
                  <a:gd name="T22" fmla="*/ 144 w 186"/>
                  <a:gd name="T23" fmla="*/ 222 h 353"/>
                  <a:gd name="T24" fmla="*/ 186 w 186"/>
                  <a:gd name="T25" fmla="*/ 162 h 353"/>
                  <a:gd name="T26" fmla="*/ 162 w 186"/>
                  <a:gd name="T27" fmla="*/ 147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14"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15"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15 h 66"/>
                  <a:gd name="T8" fmla="*/ 6 w 155"/>
                  <a:gd name="T9" fmla="*/ 44 h 66"/>
                  <a:gd name="T10" fmla="*/ 0 w 155"/>
                  <a:gd name="T11" fmla="*/ 61 h 66"/>
                  <a:gd name="T12" fmla="*/ 78 w 155"/>
                  <a:gd name="T13" fmla="*/ 148 h 66"/>
                  <a:gd name="T14" fmla="*/ 96 w 155"/>
                  <a:gd name="T15" fmla="*/ 104 h 66"/>
                  <a:gd name="T16" fmla="*/ 155 w 155"/>
                  <a:gd name="T17" fmla="*/ 165 h 66"/>
                  <a:gd name="T18" fmla="*/ 126 w 155"/>
                  <a:gd name="T19" fmla="*/ 61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16" name="Freeform 13"/>
              <p:cNvSpPr>
                <a:spLocks/>
              </p:cNvSpPr>
              <p:nvPr userDrawn="1"/>
            </p:nvSpPr>
            <p:spPr bwMode="ltGray">
              <a:xfrm>
                <a:off x="2486" y="3859"/>
                <a:ext cx="42" cy="81"/>
              </a:xfrm>
              <a:custGeom>
                <a:avLst/>
                <a:gdLst>
                  <a:gd name="T0" fmla="*/ 6 w 42"/>
                  <a:gd name="T1" fmla="*/ 93 h 72"/>
                  <a:gd name="T2" fmla="*/ 0 w 42"/>
                  <a:gd name="T3" fmla="*/ 47 h 72"/>
                  <a:gd name="T4" fmla="*/ 12 w 42"/>
                  <a:gd name="T5" fmla="*/ 16 h 72"/>
                  <a:gd name="T6" fmla="*/ 0 w 42"/>
                  <a:gd name="T7" fmla="*/ 16 h 72"/>
                  <a:gd name="T8" fmla="*/ 12 w 42"/>
                  <a:gd name="T9" fmla="*/ 16 h 72"/>
                  <a:gd name="T10" fmla="*/ 24 w 42"/>
                  <a:gd name="T11" fmla="*/ 16 h 72"/>
                  <a:gd name="T12" fmla="*/ 36 w 42"/>
                  <a:gd name="T13" fmla="*/ 16 h 72"/>
                  <a:gd name="T14" fmla="*/ 42 w 42"/>
                  <a:gd name="T15" fmla="*/ 0 h 72"/>
                  <a:gd name="T16" fmla="*/ 30 w 42"/>
                  <a:gd name="T17" fmla="*/ 47 h 72"/>
                  <a:gd name="T18" fmla="*/ 42 w 42"/>
                  <a:gd name="T19" fmla="*/ 125 h 72"/>
                  <a:gd name="T20" fmla="*/ 12 w 42"/>
                  <a:gd name="T21" fmla="*/ 183 h 72"/>
                  <a:gd name="T22" fmla="*/ 6 w 42"/>
                  <a:gd name="T23" fmla="*/ 93 h 72"/>
                  <a:gd name="T24" fmla="*/ 6 w 42"/>
                  <a:gd name="T25" fmla="*/ 93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grpSp>
        <p:sp>
          <p:nvSpPr>
            <p:cNvPr id="11" name="Freeform 14"/>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CA"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gd name="T0" fmla="*/ 24 w 365"/>
                <a:gd name="T1" fmla="*/ 24 h 287"/>
                <a:gd name="T2" fmla="*/ 0 w 365"/>
                <a:gd name="T3" fmla="*/ 68 h 287"/>
                <a:gd name="T4" fmla="*/ 66 w 365"/>
                <a:gd name="T5" fmla="*/ 124 h 287"/>
                <a:gd name="T6" fmla="*/ 143 w 365"/>
                <a:gd name="T7" fmla="*/ 204 h 287"/>
                <a:gd name="T8" fmla="*/ 191 w 365"/>
                <a:gd name="T9" fmla="*/ 186 h 287"/>
                <a:gd name="T10" fmla="*/ 341 w 365"/>
                <a:gd name="T11" fmla="*/ 319 h 287"/>
                <a:gd name="T12" fmla="*/ 305 w 365"/>
                <a:gd name="T13" fmla="*/ 195 h 287"/>
                <a:gd name="T14" fmla="*/ 365 w 365"/>
                <a:gd name="T15" fmla="*/ 148 h 287"/>
                <a:gd name="T16" fmla="*/ 359 w 365"/>
                <a:gd name="T17" fmla="*/ 142 h 287"/>
                <a:gd name="T18" fmla="*/ 335 w 365"/>
                <a:gd name="T19" fmla="*/ 130 h 287"/>
                <a:gd name="T20" fmla="*/ 299 w 365"/>
                <a:gd name="T21" fmla="*/ 98 h 287"/>
                <a:gd name="T22" fmla="*/ 257 w 365"/>
                <a:gd name="T23" fmla="*/ 80 h 287"/>
                <a:gd name="T24" fmla="*/ 215 w 365"/>
                <a:gd name="T25" fmla="*/ 62 h 287"/>
                <a:gd name="T26" fmla="*/ 173 w 365"/>
                <a:gd name="T27" fmla="*/ 44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19" name="Freeform 17"/>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20" name="Freeform 18"/>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8 h 60"/>
                <a:gd name="T16" fmla="*/ 65 w 71"/>
                <a:gd name="T17" fmla="*/ 50 h 60"/>
                <a:gd name="T18" fmla="*/ 71 w 71"/>
                <a:gd name="T19" fmla="*/ 62 h 60"/>
                <a:gd name="T20" fmla="*/ 71 w 71"/>
                <a:gd name="T21" fmla="*/ 68 h 60"/>
                <a:gd name="T22" fmla="*/ 59 w 71"/>
                <a:gd name="T23" fmla="*/ 62 h 60"/>
                <a:gd name="T24" fmla="*/ 47 w 71"/>
                <a:gd name="T25" fmla="*/ 50 h 60"/>
                <a:gd name="T26" fmla="*/ 23 w 71"/>
                <a:gd name="T27" fmla="*/ 38 h 60"/>
                <a:gd name="T28" fmla="*/ 23 w 71"/>
                <a:gd name="T29" fmla="*/ 44 h 60"/>
                <a:gd name="T30" fmla="*/ 18 w 71"/>
                <a:gd name="T31" fmla="*/ 50 h 60"/>
                <a:gd name="T32" fmla="*/ 12 w 71"/>
                <a:gd name="T33" fmla="*/ 56 h 60"/>
                <a:gd name="T34" fmla="*/ 6 w 71"/>
                <a:gd name="T35" fmla="*/ 56 h 60"/>
                <a:gd name="T36" fmla="*/ 6 w 71"/>
                <a:gd name="T37" fmla="*/ 56 h 60"/>
                <a:gd name="T38" fmla="*/ 6 w 71"/>
                <a:gd name="T39" fmla="*/ 44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21" name="Freeform 19"/>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62 h 162"/>
                <a:gd name="T10" fmla="*/ 96 w 161"/>
                <a:gd name="T11" fmla="*/ 68 h 162"/>
                <a:gd name="T12" fmla="*/ 102 w 161"/>
                <a:gd name="T13" fmla="*/ 80 h 162"/>
                <a:gd name="T14" fmla="*/ 108 w 161"/>
                <a:gd name="T15" fmla="*/ 92 h 162"/>
                <a:gd name="T16" fmla="*/ 120 w 161"/>
                <a:gd name="T17" fmla="*/ 104 h 162"/>
                <a:gd name="T18" fmla="*/ 143 w 161"/>
                <a:gd name="T19" fmla="*/ 122 h 162"/>
                <a:gd name="T20" fmla="*/ 155 w 161"/>
                <a:gd name="T21" fmla="*/ 154 h 162"/>
                <a:gd name="T22" fmla="*/ 161 w 161"/>
                <a:gd name="T23" fmla="*/ 172 h 162"/>
                <a:gd name="T24" fmla="*/ 161 w 161"/>
                <a:gd name="T25" fmla="*/ 178 h 162"/>
                <a:gd name="T26" fmla="*/ 96 w 161"/>
                <a:gd name="T27" fmla="*/ 110 h 162"/>
                <a:gd name="T28" fmla="*/ 30 w 161"/>
                <a:gd name="T29" fmla="*/ 62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22" name="Freeform 20"/>
            <p:cNvSpPr>
              <a:spLocks/>
            </p:cNvSpPr>
            <p:nvPr userDrawn="1"/>
          </p:nvSpPr>
          <p:spPr bwMode="auto">
            <a:xfrm>
              <a:off x="706" y="3854"/>
              <a:ext cx="59" cy="61"/>
            </a:xfrm>
            <a:custGeom>
              <a:avLst/>
              <a:gdLst>
                <a:gd name="T0" fmla="*/ 59 w 59"/>
                <a:gd name="T1" fmla="*/ 6 h 60"/>
                <a:gd name="T2" fmla="*/ 41 w 59"/>
                <a:gd name="T3" fmla="*/ 38 h 60"/>
                <a:gd name="T4" fmla="*/ 41 w 59"/>
                <a:gd name="T5" fmla="*/ 44 h 60"/>
                <a:gd name="T6" fmla="*/ 47 w 59"/>
                <a:gd name="T7" fmla="*/ 50 h 60"/>
                <a:gd name="T8" fmla="*/ 53 w 59"/>
                <a:gd name="T9" fmla="*/ 62 h 60"/>
                <a:gd name="T10" fmla="*/ 53 w 59"/>
                <a:gd name="T11" fmla="*/ 68 h 60"/>
                <a:gd name="T12" fmla="*/ 47 w 59"/>
                <a:gd name="T13" fmla="*/ 62 h 60"/>
                <a:gd name="T14" fmla="*/ 35 w 59"/>
                <a:gd name="T15" fmla="*/ 56 h 60"/>
                <a:gd name="T16" fmla="*/ 23 w 59"/>
                <a:gd name="T17" fmla="*/ 44 h 60"/>
                <a:gd name="T18" fmla="*/ 17 w 59"/>
                <a:gd name="T19" fmla="*/ 38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23" name="Freeform 21"/>
            <p:cNvSpPr>
              <a:spLocks/>
            </p:cNvSpPr>
            <p:nvPr userDrawn="1"/>
          </p:nvSpPr>
          <p:spPr bwMode="auto">
            <a:xfrm>
              <a:off x="395" y="3811"/>
              <a:ext cx="245" cy="207"/>
            </a:xfrm>
            <a:custGeom>
              <a:avLst/>
              <a:gdLst>
                <a:gd name="T0" fmla="*/ 233 w 245"/>
                <a:gd name="T1" fmla="*/ 44 h 204"/>
                <a:gd name="T2" fmla="*/ 245 w 245"/>
                <a:gd name="T3" fmla="*/ 50 h 204"/>
                <a:gd name="T4" fmla="*/ 209 w 245"/>
                <a:gd name="T5" fmla="*/ 92 h 204"/>
                <a:gd name="T6" fmla="*/ 143 w 245"/>
                <a:gd name="T7" fmla="*/ 148 h 204"/>
                <a:gd name="T8" fmla="*/ 167 w 245"/>
                <a:gd name="T9" fmla="*/ 173 h 204"/>
                <a:gd name="T10" fmla="*/ 179 w 245"/>
                <a:gd name="T11" fmla="*/ 228 h 204"/>
                <a:gd name="T12" fmla="*/ 77 w 245"/>
                <a:gd name="T13" fmla="*/ 148 h 204"/>
                <a:gd name="T14" fmla="*/ 47 w 245"/>
                <a:gd name="T15" fmla="*/ 92 h 204"/>
                <a:gd name="T16" fmla="*/ 89 w 245"/>
                <a:gd name="T17" fmla="*/ 74 h 204"/>
                <a:gd name="T18" fmla="*/ 59 w 245"/>
                <a:gd name="T19" fmla="*/ 44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44 h 204"/>
                <a:gd name="T50" fmla="*/ 233 w 245"/>
                <a:gd name="T51" fmla="*/ 44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grpSp>
      <p:sp>
        <p:nvSpPr>
          <p:cNvPr id="7190" name="Rectangle 22"/>
          <p:cNvSpPr>
            <a:spLocks noGrp="1" noChangeArrowheads="1"/>
          </p:cNvSpPr>
          <p:nvPr>
            <p:ph type="ctrTitle" sz="quarter"/>
          </p:nvPr>
        </p:nvSpPr>
        <p:spPr>
          <a:xfrm>
            <a:off x="457200" y="1447800"/>
            <a:ext cx="8229600" cy="1736725"/>
          </a:xfrm>
        </p:spPr>
        <p:txBody>
          <a:bodyPr/>
          <a:lstStyle>
            <a:lvl1pPr>
              <a:defRPr sz="5400"/>
            </a:lvl1pPr>
          </a:lstStyle>
          <a:p>
            <a:pPr lvl="0"/>
            <a:r>
              <a:rPr lang="en-US" altLang="en-US" noProof="0" smtClean="0"/>
              <a:t>Click to edit Master title style</a:t>
            </a:r>
          </a:p>
        </p:txBody>
      </p:sp>
      <p:sp>
        <p:nvSpPr>
          <p:cNvPr id="71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en-US" altLang="en-US" noProof="0" smtClean="0"/>
              <a:t>Click to edit Master subtitle style</a:t>
            </a:r>
          </a:p>
        </p:txBody>
      </p:sp>
      <p:sp>
        <p:nvSpPr>
          <p:cNvPr id="24" name="Rectangle 24"/>
          <p:cNvSpPr>
            <a:spLocks noGrp="1" noChangeArrowheads="1"/>
          </p:cNvSpPr>
          <p:nvPr>
            <p:ph type="dt" sz="quarter" idx="10"/>
          </p:nvPr>
        </p:nvSpPr>
        <p:spPr/>
        <p:txBody>
          <a:bodyPr/>
          <a:lstStyle>
            <a:lvl1pPr>
              <a:defRPr/>
            </a:lvl1pPr>
          </a:lstStyle>
          <a:p>
            <a:pPr>
              <a:defRPr/>
            </a:pPr>
            <a:endParaRPr lang="en-US" altLang="en-US" dirty="0"/>
          </a:p>
        </p:txBody>
      </p:sp>
      <p:sp>
        <p:nvSpPr>
          <p:cNvPr id="25" name="Rectangle 25"/>
          <p:cNvSpPr>
            <a:spLocks noGrp="1" noChangeArrowheads="1"/>
          </p:cNvSpPr>
          <p:nvPr>
            <p:ph type="sldNum" sz="quarter" idx="11"/>
          </p:nvPr>
        </p:nvSpPr>
        <p:spPr/>
        <p:txBody>
          <a:bodyPr/>
          <a:lstStyle>
            <a:lvl1pPr>
              <a:defRPr/>
            </a:lvl1pPr>
          </a:lstStyle>
          <a:p>
            <a:pPr>
              <a:defRPr/>
            </a:pPr>
            <a:fld id="{F2673CFE-B0D6-49B0-B634-8C4C2E5CA83B}" type="slidenum">
              <a:rPr lang="en-US" altLang="en-US"/>
              <a:pPr>
                <a:defRPr/>
              </a:pPr>
              <a:t>‹#›</a:t>
            </a:fld>
            <a:endParaRPr lang="en-US" altLang="en-US" dirty="0"/>
          </a:p>
        </p:txBody>
      </p:sp>
      <p:sp>
        <p:nvSpPr>
          <p:cNvPr id="26" name="Rectangle 26"/>
          <p:cNvSpPr>
            <a:spLocks noGrp="1" noChangeArrowheads="1"/>
          </p:cNvSpPr>
          <p:nvPr>
            <p:ph type="ftr" sz="quarter" idx="12"/>
          </p:nvPr>
        </p:nvSpPr>
        <p:spPr/>
        <p:txBody>
          <a:bodyPr/>
          <a:lstStyle>
            <a:lvl1pPr>
              <a:defRPr/>
            </a:lvl1pPr>
          </a:lstStyle>
          <a:p>
            <a:pPr>
              <a:defRPr/>
            </a:pPr>
            <a:endParaRPr lang="en-US" altLang="en-US" dirty="0"/>
          </a:p>
        </p:txBody>
      </p:sp>
    </p:spTree>
    <p:extLst>
      <p:ext uri="{BB962C8B-B14F-4D97-AF65-F5344CB8AC3E}">
        <p14:creationId xmlns:p14="http://schemas.microsoft.com/office/powerpoint/2010/main" val="1511245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F51091AE-0E46-4732-9010-BC53085D983E}" type="slidenum">
              <a:rPr lang="en-US" altLang="en-US"/>
              <a:pPr>
                <a:defRPr/>
              </a:pPr>
              <a:t>‹#›</a:t>
            </a:fld>
            <a:endParaRPr lang="en-US" altLang="en-US" dirty="0"/>
          </a:p>
        </p:txBody>
      </p:sp>
    </p:spTree>
    <p:extLst>
      <p:ext uri="{BB962C8B-B14F-4D97-AF65-F5344CB8AC3E}">
        <p14:creationId xmlns:p14="http://schemas.microsoft.com/office/powerpoint/2010/main" val="2828040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3151EB15-D03A-4439-B1A8-38AC16EEA75B}" type="slidenum">
              <a:rPr lang="en-US" altLang="en-US"/>
              <a:pPr>
                <a:defRPr/>
              </a:pPr>
              <a:t>‹#›</a:t>
            </a:fld>
            <a:endParaRPr lang="en-US" altLang="en-US" dirty="0"/>
          </a:p>
        </p:txBody>
      </p:sp>
    </p:spTree>
    <p:extLst>
      <p:ext uri="{BB962C8B-B14F-4D97-AF65-F5344CB8AC3E}">
        <p14:creationId xmlns:p14="http://schemas.microsoft.com/office/powerpoint/2010/main" val="3654860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37D22A16-B643-4A45-B562-E99BE9074342}" type="slidenum">
              <a:rPr lang="en-US" altLang="en-US"/>
              <a:pPr>
                <a:defRPr/>
              </a:pPr>
              <a:t>‹#›</a:t>
            </a:fld>
            <a:endParaRPr lang="en-US" altLang="en-US" dirty="0"/>
          </a:p>
        </p:txBody>
      </p:sp>
    </p:spTree>
    <p:extLst>
      <p:ext uri="{BB962C8B-B14F-4D97-AF65-F5344CB8AC3E}">
        <p14:creationId xmlns:p14="http://schemas.microsoft.com/office/powerpoint/2010/main" val="2825080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DD668FD8-CE9D-4A83-9F55-2AAF2DF5A418}" type="slidenum">
              <a:rPr lang="en-US" altLang="en-US"/>
              <a:pPr>
                <a:defRPr/>
              </a:pPr>
              <a:t>‹#›</a:t>
            </a:fld>
            <a:endParaRPr lang="en-US" altLang="en-US" dirty="0"/>
          </a:p>
        </p:txBody>
      </p:sp>
    </p:spTree>
    <p:extLst>
      <p:ext uri="{BB962C8B-B14F-4D97-AF65-F5344CB8AC3E}">
        <p14:creationId xmlns:p14="http://schemas.microsoft.com/office/powerpoint/2010/main" val="909624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2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733D414B-F2FF-4CB5-83AA-CD80922B1310}" type="slidenum">
              <a:rPr lang="en-US" altLang="en-US"/>
              <a:pPr>
                <a:defRPr/>
              </a:pPr>
              <a:t>‹#›</a:t>
            </a:fld>
            <a:endParaRPr lang="en-US" altLang="en-US" dirty="0"/>
          </a:p>
        </p:txBody>
      </p:sp>
    </p:spTree>
    <p:extLst>
      <p:ext uri="{BB962C8B-B14F-4D97-AF65-F5344CB8AC3E}">
        <p14:creationId xmlns:p14="http://schemas.microsoft.com/office/powerpoint/2010/main" val="435746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24"/>
          <p:cNvSpPr>
            <a:spLocks noGrp="1" noChangeArrowheads="1"/>
          </p:cNvSpPr>
          <p:nvPr>
            <p:ph type="dt" sz="half" idx="10"/>
          </p:nvPr>
        </p:nvSpPr>
        <p:spPr>
          <a:ln/>
        </p:spPr>
        <p:txBody>
          <a:bodyPr/>
          <a:lstStyle>
            <a:lvl1pPr>
              <a:defRPr/>
            </a:lvl1pPr>
          </a:lstStyle>
          <a:p>
            <a:pPr>
              <a:defRPr/>
            </a:pPr>
            <a:endParaRPr lang="en-US" alt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1B34F6BC-20CF-42C9-802B-00A8CEBEE026}" type="slidenum">
              <a:rPr lang="en-US" altLang="en-US"/>
              <a:pPr>
                <a:defRPr/>
              </a:pPr>
              <a:t>‹#›</a:t>
            </a:fld>
            <a:endParaRPr lang="en-US" altLang="en-US" dirty="0"/>
          </a:p>
        </p:txBody>
      </p:sp>
    </p:spTree>
    <p:extLst>
      <p:ext uri="{BB962C8B-B14F-4D97-AF65-F5344CB8AC3E}">
        <p14:creationId xmlns:p14="http://schemas.microsoft.com/office/powerpoint/2010/main" val="1671646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66186CAC-7E1B-4CA4-8D4A-1A40EB899A91}" type="slidenum">
              <a:rPr lang="en-US" altLang="en-US"/>
              <a:pPr>
                <a:defRPr/>
              </a:pPr>
              <a:t>‹#›</a:t>
            </a:fld>
            <a:endParaRPr lang="en-US" altLang="en-US" dirty="0"/>
          </a:p>
        </p:txBody>
      </p:sp>
    </p:spTree>
    <p:extLst>
      <p:ext uri="{BB962C8B-B14F-4D97-AF65-F5344CB8AC3E}">
        <p14:creationId xmlns:p14="http://schemas.microsoft.com/office/powerpoint/2010/main" val="3084779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lt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91149043-9165-4CF5-8D8B-D7E42DB0B71E}" type="slidenum">
              <a:rPr lang="en-US" altLang="en-US"/>
              <a:pPr>
                <a:defRPr/>
              </a:pPr>
              <a:t>‹#›</a:t>
            </a:fld>
            <a:endParaRPr lang="en-US" altLang="en-US" dirty="0"/>
          </a:p>
        </p:txBody>
      </p:sp>
    </p:spTree>
    <p:extLst>
      <p:ext uri="{BB962C8B-B14F-4D97-AF65-F5344CB8AC3E}">
        <p14:creationId xmlns:p14="http://schemas.microsoft.com/office/powerpoint/2010/main" val="2428284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5CD116AC-EE8D-41B8-AF7F-8986631D5413}" type="slidenum">
              <a:rPr lang="en-US" altLang="en-US"/>
              <a:pPr>
                <a:defRPr/>
              </a:pPr>
              <a:t>‹#›</a:t>
            </a:fld>
            <a:endParaRPr lang="en-US" altLang="en-US" dirty="0"/>
          </a:p>
        </p:txBody>
      </p:sp>
    </p:spTree>
    <p:extLst>
      <p:ext uri="{BB962C8B-B14F-4D97-AF65-F5344CB8AC3E}">
        <p14:creationId xmlns:p14="http://schemas.microsoft.com/office/powerpoint/2010/main" val="3725136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D672699E-3F8E-4443-8C01-4556B6A512C8}" type="slidenum">
              <a:rPr lang="en-US" altLang="en-US"/>
              <a:pPr>
                <a:defRPr/>
              </a:pPr>
              <a:t>‹#›</a:t>
            </a:fld>
            <a:endParaRPr lang="en-US" altLang="en-US" dirty="0"/>
          </a:p>
        </p:txBody>
      </p:sp>
    </p:spTree>
    <p:extLst>
      <p:ext uri="{BB962C8B-B14F-4D97-AF65-F5344CB8AC3E}">
        <p14:creationId xmlns:p14="http://schemas.microsoft.com/office/powerpoint/2010/main" val="3151736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1847"/>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1049" name="Freeform 3"/>
            <p:cNvSpPr>
              <a:spLocks/>
            </p:cNvSpPr>
            <p:nvPr/>
          </p:nvSpPr>
          <p:spPr bwMode="hidden">
            <a:xfrm>
              <a:off x="0" y="3072"/>
              <a:ext cx="5760" cy="1248"/>
            </a:xfrm>
            <a:custGeom>
              <a:avLst/>
              <a:gdLst>
                <a:gd name="T0" fmla="*/ 4195 w 6027"/>
                <a:gd name="T1" fmla="*/ 17 h 2296"/>
                <a:gd name="T2" fmla="*/ 0 w 6027"/>
                <a:gd name="T3" fmla="*/ 17 h 2296"/>
                <a:gd name="T4" fmla="*/ 0 w 6027"/>
                <a:gd name="T5" fmla="*/ 0 h 2296"/>
                <a:gd name="T6" fmla="*/ 4195 w 6027"/>
                <a:gd name="T7" fmla="*/ 0 h 2296"/>
                <a:gd name="T8" fmla="*/ 4195 w 6027"/>
                <a:gd name="T9" fmla="*/ 17 h 2296"/>
                <a:gd name="T10" fmla="*/ 4195 w 6027"/>
                <a:gd name="T11" fmla="*/ 17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6148"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CA" dirty="0"/>
            </a:p>
          </p:txBody>
        </p:sp>
      </p:grpSp>
      <p:sp>
        <p:nvSpPr>
          <p:cNvPr id="1027" name="Freeform 5"/>
          <p:cNvSpPr>
            <a:spLocks/>
          </p:cNvSpPr>
          <p:nvPr/>
        </p:nvSpPr>
        <p:spPr bwMode="hidden">
          <a:xfrm>
            <a:off x="6248400" y="6262688"/>
            <a:ext cx="2895600" cy="609600"/>
          </a:xfrm>
          <a:custGeom>
            <a:avLst/>
            <a:gdLst>
              <a:gd name="T0" fmla="*/ 2147483647 w 5748"/>
              <a:gd name="T1" fmla="*/ 2147483647 h 246"/>
              <a:gd name="T2" fmla="*/ 0 w 5748"/>
              <a:gd name="T3" fmla="*/ 2147483647 h 246"/>
              <a:gd name="T4" fmla="*/ 0 w 5748"/>
              <a:gd name="T5" fmla="*/ 0 h 246"/>
              <a:gd name="T6" fmla="*/ 2147483647 w 5748"/>
              <a:gd name="T7" fmla="*/ 0 h 246"/>
              <a:gd name="T8" fmla="*/ 2147483647 w 5748"/>
              <a:gd name="T9" fmla="*/ 2147483647 h 246"/>
              <a:gd name="T10" fmla="*/ 2147483647 w 5748"/>
              <a:gd name="T11" fmla="*/ 2147483647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grpSp>
        <p:nvGrpSpPr>
          <p:cNvPr id="1028" name="Group 6"/>
          <p:cNvGrpSpPr>
            <a:grpSpLocks/>
          </p:cNvGrpSpPr>
          <p:nvPr/>
        </p:nvGrpSpPr>
        <p:grpSpPr bwMode="auto">
          <a:xfrm>
            <a:off x="0" y="6019800"/>
            <a:ext cx="7848600" cy="857250"/>
            <a:chOff x="0" y="3792"/>
            <a:chExt cx="4944" cy="540"/>
          </a:xfrm>
        </p:grpSpPr>
        <p:sp>
          <p:nvSpPr>
            <p:cNvPr id="6151" name="Freeform 7"/>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CA" dirty="0"/>
            </a:p>
          </p:txBody>
        </p:sp>
        <p:grpSp>
          <p:nvGrpSpPr>
            <p:cNvPr id="1042" name="Group 8"/>
            <p:cNvGrpSpPr>
              <a:grpSpLocks/>
            </p:cNvGrpSpPr>
            <p:nvPr userDrawn="1"/>
          </p:nvGrpSpPr>
          <p:grpSpPr bwMode="auto">
            <a:xfrm>
              <a:off x="2486" y="3792"/>
              <a:ext cx="2458" cy="540"/>
              <a:chOff x="2486" y="3792"/>
              <a:chExt cx="2458" cy="540"/>
            </a:xfrm>
          </p:grpSpPr>
          <p:sp>
            <p:nvSpPr>
              <p:cNvPr id="1044" name="Freeform 9"/>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1045" name="Freeform 10"/>
              <p:cNvSpPr>
                <a:spLocks/>
              </p:cNvSpPr>
              <p:nvPr userDrawn="1"/>
            </p:nvSpPr>
            <p:spPr bwMode="ltGray">
              <a:xfrm>
                <a:off x="2677" y="3792"/>
                <a:ext cx="186" cy="395"/>
              </a:xfrm>
              <a:custGeom>
                <a:avLst/>
                <a:gdLst>
                  <a:gd name="T0" fmla="*/ 36 w 186"/>
                  <a:gd name="T1" fmla="*/ 0 h 353"/>
                  <a:gd name="T2" fmla="*/ 54 w 186"/>
                  <a:gd name="T3" fmla="*/ 44 h 353"/>
                  <a:gd name="T4" fmla="*/ 24 w 186"/>
                  <a:gd name="T5" fmla="*/ 75 h 353"/>
                  <a:gd name="T6" fmla="*/ 18 w 186"/>
                  <a:gd name="T7" fmla="*/ 162 h 353"/>
                  <a:gd name="T8" fmla="*/ 42 w 186"/>
                  <a:gd name="T9" fmla="*/ 281 h 353"/>
                  <a:gd name="T10" fmla="*/ 48 w 186"/>
                  <a:gd name="T11" fmla="*/ 398 h 353"/>
                  <a:gd name="T12" fmla="*/ 0 w 186"/>
                  <a:gd name="T13" fmla="*/ 869 h 353"/>
                  <a:gd name="T14" fmla="*/ 54 w 186"/>
                  <a:gd name="T15" fmla="*/ 575 h 353"/>
                  <a:gd name="T16" fmla="*/ 84 w 186"/>
                  <a:gd name="T17" fmla="*/ 530 h 353"/>
                  <a:gd name="T18" fmla="*/ 126 w 186"/>
                  <a:gd name="T19" fmla="*/ 311 h 353"/>
                  <a:gd name="T20" fmla="*/ 144 w 186"/>
                  <a:gd name="T21" fmla="*/ 294 h 353"/>
                  <a:gd name="T22" fmla="*/ 144 w 186"/>
                  <a:gd name="T23" fmla="*/ 222 h 353"/>
                  <a:gd name="T24" fmla="*/ 186 w 186"/>
                  <a:gd name="T25" fmla="*/ 162 h 353"/>
                  <a:gd name="T26" fmla="*/ 162 w 186"/>
                  <a:gd name="T27" fmla="*/ 147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1046"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1047"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15 h 66"/>
                  <a:gd name="T8" fmla="*/ 6 w 155"/>
                  <a:gd name="T9" fmla="*/ 44 h 66"/>
                  <a:gd name="T10" fmla="*/ 0 w 155"/>
                  <a:gd name="T11" fmla="*/ 61 h 66"/>
                  <a:gd name="T12" fmla="*/ 78 w 155"/>
                  <a:gd name="T13" fmla="*/ 148 h 66"/>
                  <a:gd name="T14" fmla="*/ 96 w 155"/>
                  <a:gd name="T15" fmla="*/ 104 h 66"/>
                  <a:gd name="T16" fmla="*/ 155 w 155"/>
                  <a:gd name="T17" fmla="*/ 165 h 66"/>
                  <a:gd name="T18" fmla="*/ 126 w 155"/>
                  <a:gd name="T19" fmla="*/ 61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1048" name="Freeform 13"/>
              <p:cNvSpPr>
                <a:spLocks/>
              </p:cNvSpPr>
              <p:nvPr userDrawn="1"/>
            </p:nvSpPr>
            <p:spPr bwMode="ltGray">
              <a:xfrm>
                <a:off x="2486" y="3859"/>
                <a:ext cx="42" cy="81"/>
              </a:xfrm>
              <a:custGeom>
                <a:avLst/>
                <a:gdLst>
                  <a:gd name="T0" fmla="*/ 6 w 42"/>
                  <a:gd name="T1" fmla="*/ 93 h 72"/>
                  <a:gd name="T2" fmla="*/ 0 w 42"/>
                  <a:gd name="T3" fmla="*/ 47 h 72"/>
                  <a:gd name="T4" fmla="*/ 12 w 42"/>
                  <a:gd name="T5" fmla="*/ 16 h 72"/>
                  <a:gd name="T6" fmla="*/ 0 w 42"/>
                  <a:gd name="T7" fmla="*/ 16 h 72"/>
                  <a:gd name="T8" fmla="*/ 12 w 42"/>
                  <a:gd name="T9" fmla="*/ 16 h 72"/>
                  <a:gd name="T10" fmla="*/ 24 w 42"/>
                  <a:gd name="T11" fmla="*/ 16 h 72"/>
                  <a:gd name="T12" fmla="*/ 36 w 42"/>
                  <a:gd name="T13" fmla="*/ 16 h 72"/>
                  <a:gd name="T14" fmla="*/ 42 w 42"/>
                  <a:gd name="T15" fmla="*/ 0 h 72"/>
                  <a:gd name="T16" fmla="*/ 30 w 42"/>
                  <a:gd name="T17" fmla="*/ 47 h 72"/>
                  <a:gd name="T18" fmla="*/ 42 w 42"/>
                  <a:gd name="T19" fmla="*/ 125 h 72"/>
                  <a:gd name="T20" fmla="*/ 12 w 42"/>
                  <a:gd name="T21" fmla="*/ 183 h 72"/>
                  <a:gd name="T22" fmla="*/ 6 w 42"/>
                  <a:gd name="T23" fmla="*/ 93 h 72"/>
                  <a:gd name="T24" fmla="*/ 6 w 42"/>
                  <a:gd name="T25" fmla="*/ 93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grpSp>
        <p:sp>
          <p:nvSpPr>
            <p:cNvPr id="6158" name="Freeform 14"/>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CA" dirty="0"/>
            </a:p>
          </p:txBody>
        </p:sp>
      </p:grpSp>
      <p:grpSp>
        <p:nvGrpSpPr>
          <p:cNvPr id="1029" name="Group 15"/>
          <p:cNvGrpSpPr>
            <a:grpSpLocks/>
          </p:cNvGrpSpPr>
          <p:nvPr/>
        </p:nvGrpSpPr>
        <p:grpSpPr bwMode="auto">
          <a:xfrm>
            <a:off x="627063" y="6021388"/>
            <a:ext cx="5684837" cy="849312"/>
            <a:chOff x="395" y="3793"/>
            <a:chExt cx="3581" cy="535"/>
          </a:xfrm>
        </p:grpSpPr>
        <p:sp>
          <p:nvSpPr>
            <p:cNvPr id="1035" name="Freeform 16"/>
            <p:cNvSpPr>
              <a:spLocks/>
            </p:cNvSpPr>
            <p:nvPr/>
          </p:nvSpPr>
          <p:spPr bwMode="auto">
            <a:xfrm>
              <a:off x="1196" y="3793"/>
              <a:ext cx="365" cy="291"/>
            </a:xfrm>
            <a:custGeom>
              <a:avLst/>
              <a:gdLst>
                <a:gd name="T0" fmla="*/ 24 w 365"/>
                <a:gd name="T1" fmla="*/ 24 h 287"/>
                <a:gd name="T2" fmla="*/ 0 w 365"/>
                <a:gd name="T3" fmla="*/ 68 h 287"/>
                <a:gd name="T4" fmla="*/ 66 w 365"/>
                <a:gd name="T5" fmla="*/ 124 h 287"/>
                <a:gd name="T6" fmla="*/ 143 w 365"/>
                <a:gd name="T7" fmla="*/ 204 h 287"/>
                <a:gd name="T8" fmla="*/ 191 w 365"/>
                <a:gd name="T9" fmla="*/ 186 h 287"/>
                <a:gd name="T10" fmla="*/ 341 w 365"/>
                <a:gd name="T11" fmla="*/ 319 h 287"/>
                <a:gd name="T12" fmla="*/ 305 w 365"/>
                <a:gd name="T13" fmla="*/ 195 h 287"/>
                <a:gd name="T14" fmla="*/ 365 w 365"/>
                <a:gd name="T15" fmla="*/ 148 h 287"/>
                <a:gd name="T16" fmla="*/ 359 w 365"/>
                <a:gd name="T17" fmla="*/ 142 h 287"/>
                <a:gd name="T18" fmla="*/ 335 w 365"/>
                <a:gd name="T19" fmla="*/ 130 h 287"/>
                <a:gd name="T20" fmla="*/ 299 w 365"/>
                <a:gd name="T21" fmla="*/ 98 h 287"/>
                <a:gd name="T22" fmla="*/ 257 w 365"/>
                <a:gd name="T23" fmla="*/ 80 h 287"/>
                <a:gd name="T24" fmla="*/ 215 w 365"/>
                <a:gd name="T25" fmla="*/ 62 h 287"/>
                <a:gd name="T26" fmla="*/ 173 w 365"/>
                <a:gd name="T27" fmla="*/ 44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1036"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1037"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8 h 60"/>
                <a:gd name="T16" fmla="*/ 65 w 71"/>
                <a:gd name="T17" fmla="*/ 50 h 60"/>
                <a:gd name="T18" fmla="*/ 71 w 71"/>
                <a:gd name="T19" fmla="*/ 62 h 60"/>
                <a:gd name="T20" fmla="*/ 71 w 71"/>
                <a:gd name="T21" fmla="*/ 68 h 60"/>
                <a:gd name="T22" fmla="*/ 59 w 71"/>
                <a:gd name="T23" fmla="*/ 62 h 60"/>
                <a:gd name="T24" fmla="*/ 47 w 71"/>
                <a:gd name="T25" fmla="*/ 50 h 60"/>
                <a:gd name="T26" fmla="*/ 23 w 71"/>
                <a:gd name="T27" fmla="*/ 38 h 60"/>
                <a:gd name="T28" fmla="*/ 23 w 71"/>
                <a:gd name="T29" fmla="*/ 44 h 60"/>
                <a:gd name="T30" fmla="*/ 18 w 71"/>
                <a:gd name="T31" fmla="*/ 50 h 60"/>
                <a:gd name="T32" fmla="*/ 12 w 71"/>
                <a:gd name="T33" fmla="*/ 56 h 60"/>
                <a:gd name="T34" fmla="*/ 6 w 71"/>
                <a:gd name="T35" fmla="*/ 56 h 60"/>
                <a:gd name="T36" fmla="*/ 6 w 71"/>
                <a:gd name="T37" fmla="*/ 56 h 60"/>
                <a:gd name="T38" fmla="*/ 6 w 71"/>
                <a:gd name="T39" fmla="*/ 44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1038"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62 h 162"/>
                <a:gd name="T10" fmla="*/ 96 w 161"/>
                <a:gd name="T11" fmla="*/ 68 h 162"/>
                <a:gd name="T12" fmla="*/ 102 w 161"/>
                <a:gd name="T13" fmla="*/ 80 h 162"/>
                <a:gd name="T14" fmla="*/ 108 w 161"/>
                <a:gd name="T15" fmla="*/ 92 h 162"/>
                <a:gd name="T16" fmla="*/ 120 w 161"/>
                <a:gd name="T17" fmla="*/ 104 h 162"/>
                <a:gd name="T18" fmla="*/ 143 w 161"/>
                <a:gd name="T19" fmla="*/ 122 h 162"/>
                <a:gd name="T20" fmla="*/ 155 w 161"/>
                <a:gd name="T21" fmla="*/ 154 h 162"/>
                <a:gd name="T22" fmla="*/ 161 w 161"/>
                <a:gd name="T23" fmla="*/ 172 h 162"/>
                <a:gd name="T24" fmla="*/ 161 w 161"/>
                <a:gd name="T25" fmla="*/ 178 h 162"/>
                <a:gd name="T26" fmla="*/ 96 w 161"/>
                <a:gd name="T27" fmla="*/ 110 h 162"/>
                <a:gd name="T28" fmla="*/ 30 w 161"/>
                <a:gd name="T29" fmla="*/ 62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1039" name="Freeform 20"/>
            <p:cNvSpPr>
              <a:spLocks/>
            </p:cNvSpPr>
            <p:nvPr/>
          </p:nvSpPr>
          <p:spPr bwMode="auto">
            <a:xfrm>
              <a:off x="706" y="3854"/>
              <a:ext cx="59" cy="61"/>
            </a:xfrm>
            <a:custGeom>
              <a:avLst/>
              <a:gdLst>
                <a:gd name="T0" fmla="*/ 59 w 59"/>
                <a:gd name="T1" fmla="*/ 6 h 60"/>
                <a:gd name="T2" fmla="*/ 41 w 59"/>
                <a:gd name="T3" fmla="*/ 38 h 60"/>
                <a:gd name="T4" fmla="*/ 41 w 59"/>
                <a:gd name="T5" fmla="*/ 44 h 60"/>
                <a:gd name="T6" fmla="*/ 47 w 59"/>
                <a:gd name="T7" fmla="*/ 50 h 60"/>
                <a:gd name="T8" fmla="*/ 53 w 59"/>
                <a:gd name="T9" fmla="*/ 62 h 60"/>
                <a:gd name="T10" fmla="*/ 53 w 59"/>
                <a:gd name="T11" fmla="*/ 68 h 60"/>
                <a:gd name="T12" fmla="*/ 47 w 59"/>
                <a:gd name="T13" fmla="*/ 62 h 60"/>
                <a:gd name="T14" fmla="*/ 35 w 59"/>
                <a:gd name="T15" fmla="*/ 56 h 60"/>
                <a:gd name="T16" fmla="*/ 23 w 59"/>
                <a:gd name="T17" fmla="*/ 44 h 60"/>
                <a:gd name="T18" fmla="*/ 17 w 59"/>
                <a:gd name="T19" fmla="*/ 38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sp>
          <p:nvSpPr>
            <p:cNvPr id="1040" name="Freeform 21"/>
            <p:cNvSpPr>
              <a:spLocks/>
            </p:cNvSpPr>
            <p:nvPr/>
          </p:nvSpPr>
          <p:spPr bwMode="auto">
            <a:xfrm>
              <a:off x="395" y="3811"/>
              <a:ext cx="245" cy="207"/>
            </a:xfrm>
            <a:custGeom>
              <a:avLst/>
              <a:gdLst>
                <a:gd name="T0" fmla="*/ 233 w 245"/>
                <a:gd name="T1" fmla="*/ 44 h 204"/>
                <a:gd name="T2" fmla="*/ 245 w 245"/>
                <a:gd name="T3" fmla="*/ 50 h 204"/>
                <a:gd name="T4" fmla="*/ 209 w 245"/>
                <a:gd name="T5" fmla="*/ 92 h 204"/>
                <a:gd name="T6" fmla="*/ 143 w 245"/>
                <a:gd name="T7" fmla="*/ 148 h 204"/>
                <a:gd name="T8" fmla="*/ 167 w 245"/>
                <a:gd name="T9" fmla="*/ 173 h 204"/>
                <a:gd name="T10" fmla="*/ 179 w 245"/>
                <a:gd name="T11" fmla="*/ 228 h 204"/>
                <a:gd name="T12" fmla="*/ 77 w 245"/>
                <a:gd name="T13" fmla="*/ 148 h 204"/>
                <a:gd name="T14" fmla="*/ 47 w 245"/>
                <a:gd name="T15" fmla="*/ 92 h 204"/>
                <a:gd name="T16" fmla="*/ 89 w 245"/>
                <a:gd name="T17" fmla="*/ 74 h 204"/>
                <a:gd name="T18" fmla="*/ 59 w 245"/>
                <a:gd name="T19" fmla="*/ 44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44 h 204"/>
                <a:gd name="T50" fmla="*/ 233 w 245"/>
                <a:gd name="T51" fmla="*/ 44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dirty="0"/>
            </a:p>
          </p:txBody>
        </p:sp>
      </p:grpSp>
      <p:sp>
        <p:nvSpPr>
          <p:cNvPr id="6166" name="Rectangle 22"/>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68" name="Rectangle 24"/>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a:effectLst>
                  <a:outerShdw blurRad="38100" dist="38100" dir="2700000" algn="tl">
                    <a:srgbClr val="000000"/>
                  </a:outerShdw>
                </a:effectLst>
              </a:defRPr>
            </a:lvl1pPr>
          </a:lstStyle>
          <a:p>
            <a:pPr>
              <a:defRPr/>
            </a:pPr>
            <a:endParaRPr lang="en-US" altLang="en-US" dirty="0"/>
          </a:p>
        </p:txBody>
      </p:sp>
      <p:sp>
        <p:nvSpPr>
          <p:cNvPr id="6169" name="Rectangle 2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a:effectLst>
                  <a:outerShdw blurRad="38100" dist="38100" dir="2700000" algn="tl">
                    <a:srgbClr val="000000"/>
                  </a:outerShdw>
                </a:effectLst>
              </a:defRPr>
            </a:lvl1pPr>
          </a:lstStyle>
          <a:p>
            <a:pPr>
              <a:defRPr/>
            </a:pPr>
            <a:endParaRPr lang="en-US" altLang="en-US" dirty="0"/>
          </a:p>
        </p:txBody>
      </p:sp>
      <p:sp>
        <p:nvSpPr>
          <p:cNvPr id="6170" name="Rectangle 26"/>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effectLst>
                  <a:outerShdw blurRad="38100" dist="38100" dir="2700000" algn="tl">
                    <a:srgbClr val="000000"/>
                  </a:outerShdw>
                </a:effectLst>
              </a:defRPr>
            </a:lvl1pPr>
          </a:lstStyle>
          <a:p>
            <a:pPr>
              <a:defRPr/>
            </a:pPr>
            <a:fld id="{F0F94714-683C-4787-8511-AA28C4289235}" type="slidenum">
              <a:rPr lang="en-US" altLang="en-US"/>
              <a:pPr>
                <a:defRPr/>
              </a:pPr>
              <a:t>‹#›</a:t>
            </a:fld>
            <a:endParaRPr lang="en-US" altLang="en-US" dirty="0"/>
          </a:p>
        </p:txBody>
      </p:sp>
    </p:spTree>
  </p:cSld>
  <p:clrMap bg1="dk2" tx1="lt1" bg2="dk1" tx2="lt2" accent1="accent1" accent2="accent2" accent3="accent3" accent4="accent4" accent5="accent5" accent6="accent6" hlink="hlink" folHlink="folHlink"/>
  <p:sldLayoutIdLst>
    <p:sldLayoutId id="2147483756"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Unicode MS" pitchFamily="34" charset="-128"/>
          <a:ea typeface="Arial Unicode MS" pitchFamily="34" charset="-128"/>
          <a:cs typeface="Arial Unicode MS" pitchFamily="34" charset="-128"/>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Unicode MS" pitchFamily="34" charset="-128"/>
          <a:ea typeface="Arial Unicode MS" pitchFamily="34" charset="-128"/>
          <a:cs typeface="Arial Unicode MS" pitchFamily="34" charset="-128"/>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Unicode MS" pitchFamily="34" charset="-128"/>
          <a:ea typeface="Arial Unicode MS" pitchFamily="34" charset="-128"/>
          <a:cs typeface="Arial Unicode MS" pitchFamily="34" charset="-128"/>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Unicode MS" pitchFamily="34" charset="-128"/>
          <a:ea typeface="Arial Unicode MS" pitchFamily="34" charset="-128"/>
          <a:cs typeface="Arial Unicode MS" pitchFamily="34" charset="-128"/>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Unicode MS" pitchFamily="34" charset="-128"/>
          <a:ea typeface="Arial Unicode MS" pitchFamily="34" charset="-128"/>
          <a:cs typeface="Arial Unicode MS" pitchFamily="34" charset="-128"/>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Unicode MS" pitchFamily="34" charset="-128"/>
          <a:ea typeface="Arial Unicode MS" pitchFamily="34" charset="-128"/>
          <a:cs typeface="Arial Unicode MS" pitchFamily="34" charset="-128"/>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Unicode MS" pitchFamily="34" charset="-128"/>
          <a:ea typeface="Arial Unicode MS" pitchFamily="34" charset="-128"/>
          <a:cs typeface="Arial Unicode MS" pitchFamily="34" charset="-128"/>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Unicode MS" pitchFamily="34" charset="-128"/>
          <a:ea typeface="Arial Unicode MS" pitchFamily="34" charset="-128"/>
          <a:cs typeface="Arial Unicode MS" pitchFamily="34" charset="-128"/>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ea typeface="+mn-ea"/>
          <a:cs typeface="+mn-cs"/>
        </a:defRPr>
      </a:lvl5pPr>
      <a:lvl6pPr marL="2514600" indent="-228600" algn="l" rtl="0" fontAlgn="base">
        <a:spcBef>
          <a:spcPct val="20000"/>
        </a:spcBef>
        <a:spcAft>
          <a:spcPct val="0"/>
        </a:spcAft>
        <a:buClr>
          <a:schemeClr val="tx2"/>
        </a:buClr>
        <a:buChar char="•"/>
        <a:defRPr sz="2000">
          <a:solidFill>
            <a:schemeClr val="tx1"/>
          </a:solidFill>
          <a:latin typeface="+mn-lt"/>
          <a:ea typeface="+mn-ea"/>
          <a:cs typeface="+mn-cs"/>
        </a:defRPr>
      </a:lvl6pPr>
      <a:lvl7pPr marL="2971800" indent="-228600" algn="l" rtl="0" fontAlgn="base">
        <a:spcBef>
          <a:spcPct val="20000"/>
        </a:spcBef>
        <a:spcAft>
          <a:spcPct val="0"/>
        </a:spcAft>
        <a:buClr>
          <a:schemeClr val="tx2"/>
        </a:buClr>
        <a:buChar char="•"/>
        <a:defRPr sz="2000">
          <a:solidFill>
            <a:schemeClr val="tx1"/>
          </a:solidFill>
          <a:latin typeface="+mn-lt"/>
          <a:ea typeface="+mn-ea"/>
          <a:cs typeface="+mn-cs"/>
        </a:defRPr>
      </a:lvl7pPr>
      <a:lvl8pPr marL="3429000" indent="-228600" algn="l" rtl="0" fontAlgn="base">
        <a:spcBef>
          <a:spcPct val="20000"/>
        </a:spcBef>
        <a:spcAft>
          <a:spcPct val="0"/>
        </a:spcAft>
        <a:buClr>
          <a:schemeClr val="tx2"/>
        </a:buClr>
        <a:buChar char="•"/>
        <a:defRPr sz="2000">
          <a:solidFill>
            <a:schemeClr val="tx1"/>
          </a:solidFill>
          <a:latin typeface="+mn-lt"/>
          <a:ea typeface="+mn-ea"/>
          <a:cs typeface="+mn-cs"/>
        </a:defRPr>
      </a:lvl8pPr>
      <a:lvl9pPr marL="3886200" indent="-228600" algn="l" rtl="0" fontAlgn="base">
        <a:spcBef>
          <a:spcPct val="20000"/>
        </a:spcBef>
        <a:spcAft>
          <a:spcPct val="0"/>
        </a:spcAft>
        <a:buClr>
          <a:schemeClr val="tx2"/>
        </a:buClr>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avidbest.ca/"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hyperlink" Target="http://www.davidbest.ca/" TargetMode="External"/><Relationship Id="rId7" Type="http://schemas.openxmlformats.org/officeDocument/2006/relationships/hyperlink" Target="http://www.davebest.info/html/GU2015.html#slide3"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yourtsvi.wikispaces.com/" TargetMode="External"/><Relationship Id="rId5" Type="http://schemas.openxmlformats.org/officeDocument/2006/relationships/hyperlink" Target="http://u-r-able.com/" TargetMode="External"/><Relationship Id="rId4" Type="http://schemas.openxmlformats.org/officeDocument/2006/relationships/hyperlink" Target="http://blindsquare.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avebest.info/html/GU2015.html"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davebest.info/html/GU2015.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28600"/>
            <a:ext cx="8229600" cy="1143000"/>
          </a:xfrm>
        </p:spPr>
        <p:txBody>
          <a:bodyPr/>
          <a:lstStyle/>
          <a:p>
            <a:pPr eaLnBrk="1" hangingPunct="1">
              <a:defRPr/>
            </a:pPr>
            <a:r>
              <a:rPr lang="en-US" altLang="en-US" sz="2800" dirty="0" smtClean="0"/>
              <a:t>Business and Educational Services in Technology</a:t>
            </a:r>
          </a:p>
        </p:txBody>
      </p:sp>
      <p:sp>
        <p:nvSpPr>
          <p:cNvPr id="3075" name="Rectangle 3"/>
          <p:cNvSpPr>
            <a:spLocks noGrp="1" noChangeArrowheads="1"/>
          </p:cNvSpPr>
          <p:nvPr>
            <p:ph type="body" idx="1"/>
          </p:nvPr>
        </p:nvSpPr>
        <p:spPr>
          <a:xfrm>
            <a:off x="457200" y="1828800"/>
            <a:ext cx="8229600" cy="4191000"/>
          </a:xfrm>
        </p:spPr>
        <p:txBody>
          <a:bodyPr/>
          <a:lstStyle/>
          <a:p>
            <a:pPr marL="0" indent="0" eaLnBrk="1" hangingPunct="1">
              <a:buFontTx/>
              <a:buNone/>
            </a:pPr>
            <a:r>
              <a:rPr lang="en-US" altLang="en-US" sz="1800" dirty="0" smtClean="0"/>
              <a:t>David Best: An Accessibility IT Specialist helping organizations to increase employee productivity and market growth.</a:t>
            </a:r>
          </a:p>
        </p:txBody>
      </p:sp>
      <p:pic>
        <p:nvPicPr>
          <p:cNvPr id="3076" name="Picture 5" descr="David Bes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2590800"/>
            <a:ext cx="4419600"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defRPr/>
            </a:pPr>
            <a:r>
              <a:rPr lang="en-US" altLang="en-US" dirty="0" smtClean="0"/>
              <a:t>Resources</a:t>
            </a:r>
          </a:p>
        </p:txBody>
      </p:sp>
      <p:sp>
        <p:nvSpPr>
          <p:cNvPr id="22531" name="Rectangle 3"/>
          <p:cNvSpPr>
            <a:spLocks noGrp="1" noChangeArrowheads="1"/>
          </p:cNvSpPr>
          <p:nvPr>
            <p:ph type="body" idx="1"/>
          </p:nvPr>
        </p:nvSpPr>
        <p:spPr/>
        <p:txBody>
          <a:bodyPr/>
          <a:lstStyle/>
          <a:p>
            <a:pPr eaLnBrk="1" hangingPunct="1">
              <a:lnSpc>
                <a:spcPct val="80000"/>
              </a:lnSpc>
            </a:pPr>
            <a:r>
              <a:rPr lang="en-US" altLang="en-US" sz="1600" dirty="0" smtClean="0">
                <a:hlinkClick r:id="rId3"/>
              </a:rPr>
              <a:t>Business and Educational Services in Technology</a:t>
            </a:r>
            <a:endParaRPr lang="en-US" altLang="en-US" sz="1600" dirty="0" smtClean="0"/>
          </a:p>
          <a:p>
            <a:pPr eaLnBrk="1" hangingPunct="1">
              <a:lnSpc>
                <a:spcPct val="80000"/>
              </a:lnSpc>
            </a:pPr>
            <a:r>
              <a:rPr lang="en-US" altLang="en-US" sz="1600" dirty="0" smtClean="0">
                <a:hlinkClick r:id="rId4"/>
              </a:rPr>
              <a:t>BlindSquare, The World Leading Accessible GPS App</a:t>
            </a:r>
            <a:endParaRPr lang="en-US" altLang="en-US" sz="1600" dirty="0" smtClean="0"/>
          </a:p>
          <a:p>
            <a:pPr eaLnBrk="1" hangingPunct="1">
              <a:lnSpc>
                <a:spcPct val="80000"/>
              </a:lnSpc>
            </a:pPr>
            <a:r>
              <a:rPr lang="en-US" altLang="en-US" sz="1600" dirty="0" smtClean="0">
                <a:hlinkClick r:id="rId5"/>
              </a:rPr>
              <a:t>U-R-Able, Accelerating Independence For People Living With Visual Impairments</a:t>
            </a:r>
            <a:endParaRPr lang="en-US" altLang="en-US" sz="1600" dirty="0" smtClean="0"/>
          </a:p>
          <a:p>
            <a:pPr eaLnBrk="1" hangingPunct="1">
              <a:lnSpc>
                <a:spcPct val="80000"/>
              </a:lnSpc>
            </a:pPr>
            <a:r>
              <a:rPr lang="en-US" altLang="en-US" sz="1600" dirty="0" smtClean="0">
                <a:hlinkClick r:id="rId6"/>
              </a:rPr>
              <a:t>The Orientation and Mobility BlindSquare Project</a:t>
            </a:r>
            <a:endParaRPr lang="en-US" altLang="en-US" sz="1600" dirty="0" smtClean="0"/>
          </a:p>
          <a:p>
            <a:pPr eaLnBrk="1" hangingPunct="1">
              <a:lnSpc>
                <a:spcPct val="80000"/>
              </a:lnSpc>
            </a:pPr>
            <a:r>
              <a:rPr lang="en-US" altLang="en-US" sz="1600" dirty="0" smtClean="0">
                <a:hlinkClick r:id="rId7"/>
              </a:rPr>
              <a:t>More resources</a:t>
            </a:r>
            <a:endParaRPr lang="en-US" altLang="en-US" sz="1600" dirty="0" smtClean="0"/>
          </a:p>
          <a:p>
            <a:pPr eaLnBrk="1" hangingPunct="1">
              <a:lnSpc>
                <a:spcPct val="80000"/>
              </a:lnSpc>
            </a:pPr>
            <a:endParaRPr lang="en-US" altLang="en-US" sz="1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228600"/>
            <a:ext cx="8229600" cy="1736725"/>
          </a:xfrm>
        </p:spPr>
        <p:txBody>
          <a:bodyPr/>
          <a:lstStyle/>
          <a:p>
            <a:pPr eaLnBrk="1" hangingPunct="1">
              <a:defRPr/>
            </a:pPr>
            <a:r>
              <a:rPr lang="en-US" altLang="en-US" dirty="0"/>
              <a:t>University Of Guelph Accessibility Conference </a:t>
            </a:r>
            <a:r>
              <a:rPr lang="en-US" altLang="en-US" dirty="0" smtClean="0"/>
              <a:t>2015</a:t>
            </a:r>
          </a:p>
        </p:txBody>
      </p:sp>
      <p:sp>
        <p:nvSpPr>
          <p:cNvPr id="2051" name="Rectangle 3"/>
          <p:cNvSpPr>
            <a:spLocks noGrp="1" noChangeArrowheads="1"/>
          </p:cNvSpPr>
          <p:nvPr>
            <p:ph type="subTitle" idx="1"/>
          </p:nvPr>
        </p:nvSpPr>
        <p:spPr>
          <a:xfrm>
            <a:off x="1295400" y="2438400"/>
            <a:ext cx="6477000" cy="1447800"/>
          </a:xfrm>
        </p:spPr>
        <p:txBody>
          <a:bodyPr/>
          <a:lstStyle/>
          <a:p>
            <a:pPr eaLnBrk="1" hangingPunct="1">
              <a:lnSpc>
                <a:spcPct val="80000"/>
              </a:lnSpc>
              <a:defRPr/>
            </a:pPr>
            <a:r>
              <a:rPr lang="en-US" altLang="en-US" sz="2400" dirty="0" smtClean="0">
                <a:hlinkClick r:id="rId3"/>
              </a:rPr>
              <a:t>Choosing Bridges over Barriers - Integrating Inclusion into All that We Do</a:t>
            </a:r>
            <a:endParaRPr lang="en-US" altLang="en-US"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altLang="en-US" dirty="0" smtClean="0"/>
              <a:t>Session Content</a:t>
            </a:r>
          </a:p>
        </p:txBody>
      </p:sp>
      <p:sp>
        <p:nvSpPr>
          <p:cNvPr id="5123" name="Rectangle 3"/>
          <p:cNvSpPr>
            <a:spLocks noGrp="1" noChangeArrowheads="1"/>
          </p:cNvSpPr>
          <p:nvPr>
            <p:ph type="body" idx="1"/>
          </p:nvPr>
        </p:nvSpPr>
        <p:spPr>
          <a:xfrm>
            <a:off x="457200" y="1447800"/>
            <a:ext cx="8229600" cy="4495800"/>
          </a:xfrm>
        </p:spPr>
        <p:txBody>
          <a:bodyPr/>
          <a:lstStyle/>
          <a:p>
            <a:pPr marL="0" indent="0" eaLnBrk="1" hangingPunct="1">
              <a:lnSpc>
                <a:spcPct val="90000"/>
              </a:lnSpc>
              <a:buNone/>
            </a:pPr>
            <a:r>
              <a:rPr lang="en-US" altLang="en-US" sz="2400" dirty="0"/>
              <a:t>Session duration: 45 minutes</a:t>
            </a:r>
          </a:p>
          <a:p>
            <a:pPr marL="0" indent="0" eaLnBrk="1" hangingPunct="1">
              <a:lnSpc>
                <a:spcPct val="90000"/>
              </a:lnSpc>
              <a:buNone/>
            </a:pPr>
            <a:r>
              <a:rPr lang="en-US" altLang="en-US" sz="2400" dirty="0"/>
              <a:t>Introductions: </a:t>
            </a:r>
            <a:r>
              <a:rPr lang="en-US" altLang="en-US" sz="2400" dirty="0" smtClean="0"/>
              <a:t>Presenters </a:t>
            </a:r>
            <a:r>
              <a:rPr lang="en-US" altLang="en-US" sz="2400" dirty="0"/>
              <a:t>and Participants</a:t>
            </a:r>
          </a:p>
          <a:p>
            <a:pPr marL="0" indent="0" eaLnBrk="1" hangingPunct="1">
              <a:lnSpc>
                <a:spcPct val="90000"/>
              </a:lnSpc>
              <a:buNone/>
            </a:pPr>
            <a:r>
              <a:rPr lang="en-US" altLang="en-US" sz="2400" dirty="0"/>
              <a:t>Purpose: To engage and inspire collaboration</a:t>
            </a:r>
          </a:p>
          <a:p>
            <a:pPr marL="0" indent="0" eaLnBrk="1" hangingPunct="1">
              <a:lnSpc>
                <a:spcPct val="90000"/>
              </a:lnSpc>
              <a:buNone/>
            </a:pPr>
            <a:r>
              <a:rPr lang="en-US" altLang="en-US" sz="2400" dirty="0"/>
              <a:t>Trends: Historical view of people and technology</a:t>
            </a:r>
          </a:p>
          <a:p>
            <a:pPr marL="0" indent="0" eaLnBrk="1" hangingPunct="1">
              <a:lnSpc>
                <a:spcPct val="90000"/>
              </a:lnSpc>
              <a:buNone/>
            </a:pPr>
            <a:r>
              <a:rPr lang="en-US" altLang="en-US" sz="2400" dirty="0"/>
              <a:t>BlindSquare: The power of digital information</a:t>
            </a:r>
          </a:p>
          <a:p>
            <a:pPr marL="0" indent="0" eaLnBrk="1" hangingPunct="1">
              <a:lnSpc>
                <a:spcPct val="90000"/>
              </a:lnSpc>
              <a:buNone/>
            </a:pPr>
            <a:r>
              <a:rPr lang="en-US" altLang="en-US" sz="2400" dirty="0"/>
              <a:t>iBeacons: Independent navigation indoors and out</a:t>
            </a:r>
          </a:p>
          <a:p>
            <a:pPr marL="0" indent="0" eaLnBrk="1" hangingPunct="1">
              <a:lnSpc>
                <a:spcPct val="90000"/>
              </a:lnSpc>
              <a:buNone/>
            </a:pPr>
            <a:r>
              <a:rPr lang="en-US" altLang="en-US" sz="2400" dirty="0"/>
              <a:t>Resources: Additional information for active participation</a:t>
            </a:r>
          </a:p>
          <a:p>
            <a:pPr marL="0" indent="0" eaLnBrk="1" hangingPunct="1">
              <a:lnSpc>
                <a:spcPct val="90000"/>
              </a:lnSpc>
              <a:buNone/>
            </a:pPr>
            <a:endParaRPr lang="en-US" altLang="en-US"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altLang="en-US" dirty="0" smtClean="0"/>
              <a:t>Introductions</a:t>
            </a:r>
          </a:p>
        </p:txBody>
      </p:sp>
      <p:sp>
        <p:nvSpPr>
          <p:cNvPr id="6147" name="Rectangle 3"/>
          <p:cNvSpPr>
            <a:spLocks noGrp="1" noChangeArrowheads="1"/>
          </p:cNvSpPr>
          <p:nvPr>
            <p:ph type="body" idx="1"/>
          </p:nvPr>
        </p:nvSpPr>
        <p:spPr/>
        <p:txBody>
          <a:bodyPr/>
          <a:lstStyle/>
          <a:p>
            <a:pPr marL="0" indent="0" eaLnBrk="1" hangingPunct="1">
              <a:lnSpc>
                <a:spcPct val="90000"/>
              </a:lnSpc>
              <a:buNone/>
            </a:pPr>
            <a:r>
              <a:rPr lang="en-US" altLang="en-US" sz="2400" dirty="0" smtClean="0"/>
              <a:t>Presenters: </a:t>
            </a:r>
            <a:r>
              <a:rPr lang="en-US" altLang="en-US" sz="2400" dirty="0"/>
              <a:t>Connecting people and technologies</a:t>
            </a:r>
          </a:p>
          <a:p>
            <a:pPr marL="0" indent="0" eaLnBrk="1" hangingPunct="1">
              <a:lnSpc>
                <a:spcPct val="90000"/>
              </a:lnSpc>
              <a:buNone/>
            </a:pPr>
            <a:r>
              <a:rPr lang="en-US" altLang="en-US" sz="2400" dirty="0"/>
              <a:t>Innovators: Expanding the horizon for greater opportunities</a:t>
            </a:r>
          </a:p>
          <a:p>
            <a:pPr marL="0" indent="0" eaLnBrk="1" hangingPunct="1">
              <a:lnSpc>
                <a:spcPct val="90000"/>
              </a:lnSpc>
              <a:buNone/>
            </a:pPr>
            <a:r>
              <a:rPr lang="en-US" altLang="en-US" sz="2400" dirty="0"/>
              <a:t>Educators: Enhancing the power of knowledge for greater self confidence</a:t>
            </a:r>
          </a:p>
          <a:p>
            <a:pPr marL="0" indent="0" eaLnBrk="1" hangingPunct="1">
              <a:lnSpc>
                <a:spcPct val="90000"/>
              </a:lnSpc>
              <a:buNone/>
            </a:pPr>
            <a:r>
              <a:rPr lang="en-US" altLang="en-US" sz="2400" dirty="0"/>
              <a:t>O&amp;M instructors: Opening doors for greater independence</a:t>
            </a:r>
          </a:p>
          <a:p>
            <a:pPr marL="0" indent="0" eaLnBrk="1" hangingPunct="1">
              <a:lnSpc>
                <a:spcPct val="90000"/>
              </a:lnSpc>
              <a:buNone/>
            </a:pPr>
            <a:r>
              <a:rPr lang="en-US" altLang="en-US" sz="2400" dirty="0"/>
              <a:t>Advocates: Promoting abilities and talents for greater inclusion</a:t>
            </a:r>
          </a:p>
          <a:p>
            <a:pPr marL="0" indent="0" eaLnBrk="1" hangingPunct="1">
              <a:lnSpc>
                <a:spcPct val="90000"/>
              </a:lnSpc>
              <a:buNone/>
            </a:pPr>
            <a:r>
              <a:rPr lang="en-US" altLang="en-US" sz="2400" dirty="0"/>
              <a:t>Persons with vision loss: Decision making for more productive lives</a:t>
            </a:r>
          </a:p>
          <a:p>
            <a:pPr marL="0" indent="0" eaLnBrk="1" hangingPunct="1">
              <a:lnSpc>
                <a:spcPct val="90000"/>
              </a:lnSpc>
              <a:buNone/>
            </a:pPr>
            <a:endParaRPr lang="en-US" altLang="en-US"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28600"/>
            <a:ext cx="8229600" cy="1143000"/>
          </a:xfrm>
        </p:spPr>
        <p:txBody>
          <a:bodyPr/>
          <a:lstStyle/>
          <a:p>
            <a:pPr eaLnBrk="1" hangingPunct="1">
              <a:defRPr/>
            </a:pPr>
            <a:r>
              <a:rPr lang="en-US" altLang="en-US" dirty="0" smtClean="0"/>
              <a:t>Purpose</a:t>
            </a:r>
          </a:p>
        </p:txBody>
      </p:sp>
      <p:sp>
        <p:nvSpPr>
          <p:cNvPr id="14339" name="Rectangle 3"/>
          <p:cNvSpPr>
            <a:spLocks noGrp="1" noChangeArrowheads="1"/>
          </p:cNvSpPr>
          <p:nvPr>
            <p:ph type="body" idx="1"/>
          </p:nvPr>
        </p:nvSpPr>
        <p:spPr/>
        <p:txBody>
          <a:bodyPr/>
          <a:lstStyle/>
          <a:p>
            <a:pPr marL="0" indent="0" eaLnBrk="1" hangingPunct="1">
              <a:lnSpc>
                <a:spcPct val="90000"/>
              </a:lnSpc>
              <a:buFontTx/>
              <a:buNone/>
              <a:defRPr/>
            </a:pPr>
            <a:r>
              <a:rPr lang="en-US" altLang="en-US" sz="2800" dirty="0"/>
              <a:t>Innovation and collaboration is the intersection of progress driven by creativity and </a:t>
            </a:r>
            <a:r>
              <a:rPr lang="en-US" altLang="en-US" sz="2800" dirty="0" smtClean="0"/>
              <a:t>engagement:</a:t>
            </a:r>
            <a:endParaRPr lang="en-US" altLang="en-US" sz="2800" dirty="0"/>
          </a:p>
          <a:p>
            <a:pPr marL="0" indent="0" eaLnBrk="1" hangingPunct="1">
              <a:lnSpc>
                <a:spcPct val="90000"/>
              </a:lnSpc>
              <a:buFontTx/>
              <a:buNone/>
              <a:defRPr/>
            </a:pPr>
            <a:endParaRPr lang="en-US" altLang="en-US" sz="2800" dirty="0"/>
          </a:p>
          <a:p>
            <a:pPr eaLnBrk="1" hangingPunct="1">
              <a:lnSpc>
                <a:spcPct val="90000"/>
              </a:lnSpc>
              <a:buFont typeface="Arial" panose="020B0604020202020204" pitchFamily="34" charset="0"/>
              <a:buChar char="•"/>
              <a:defRPr/>
            </a:pPr>
            <a:r>
              <a:rPr lang="en-US" altLang="en-US" sz="2800" dirty="0"/>
              <a:t>Advocacy and education</a:t>
            </a:r>
          </a:p>
          <a:p>
            <a:pPr eaLnBrk="1" hangingPunct="1">
              <a:lnSpc>
                <a:spcPct val="90000"/>
              </a:lnSpc>
              <a:buFont typeface="Arial" panose="020B0604020202020204" pitchFamily="34" charset="0"/>
              <a:buChar char="•"/>
              <a:defRPr/>
            </a:pPr>
            <a:r>
              <a:rPr lang="en-US" altLang="en-US" sz="2800" dirty="0"/>
              <a:t>F</a:t>
            </a:r>
            <a:r>
              <a:rPr lang="en-US" altLang="en-US" sz="2800" dirty="0" smtClean="0"/>
              <a:t>reedom </a:t>
            </a:r>
            <a:r>
              <a:rPr lang="en-US" altLang="en-US" sz="2800" dirty="0"/>
              <a:t>in independence</a:t>
            </a:r>
          </a:p>
          <a:p>
            <a:pPr eaLnBrk="1" hangingPunct="1">
              <a:lnSpc>
                <a:spcPct val="90000"/>
              </a:lnSpc>
              <a:buFont typeface="Arial" panose="020B0604020202020204" pitchFamily="34" charset="0"/>
              <a:buChar char="•"/>
              <a:defRPr/>
            </a:pPr>
            <a:r>
              <a:rPr lang="en-US" altLang="en-US" sz="2800" dirty="0"/>
              <a:t>Power of realtime information</a:t>
            </a:r>
          </a:p>
          <a:p>
            <a:pPr eaLnBrk="1" hangingPunct="1">
              <a:lnSpc>
                <a:spcPct val="90000"/>
              </a:lnSpc>
              <a:buFont typeface="Arial" panose="020B0604020202020204" pitchFamily="34" charset="0"/>
              <a:buChar char="•"/>
              <a:defRPr/>
            </a:pPr>
            <a:r>
              <a:rPr lang="en-US" altLang="en-US" sz="2800" dirty="0"/>
              <a:t>Inspire and motivate</a:t>
            </a:r>
          </a:p>
          <a:p>
            <a:pPr eaLnBrk="1" hangingPunct="1">
              <a:lnSpc>
                <a:spcPct val="90000"/>
              </a:lnSpc>
              <a:buFont typeface="Arial" panose="020B0604020202020204" pitchFamily="34" charset="0"/>
              <a:buChar char="•"/>
              <a:defRPr/>
            </a:pPr>
            <a:r>
              <a:rPr lang="en-US" altLang="en-US" sz="2800" dirty="0"/>
              <a:t>Collaborating partners</a:t>
            </a:r>
          </a:p>
          <a:p>
            <a:pPr marL="0" indent="0" eaLnBrk="1" hangingPunct="1">
              <a:lnSpc>
                <a:spcPct val="90000"/>
              </a:lnSpc>
              <a:buFontTx/>
              <a:buNone/>
              <a:defRPr/>
            </a:pPr>
            <a:endParaRPr lang="en-US" altLang="en-US" sz="2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altLang="en-US" dirty="0" smtClean="0"/>
              <a:t>Trends</a:t>
            </a:r>
          </a:p>
        </p:txBody>
      </p:sp>
      <p:sp>
        <p:nvSpPr>
          <p:cNvPr id="9219" name="Rectangle 3"/>
          <p:cNvSpPr>
            <a:spLocks noGrp="1" noChangeArrowheads="1"/>
          </p:cNvSpPr>
          <p:nvPr>
            <p:ph type="body" idx="1"/>
          </p:nvPr>
        </p:nvSpPr>
        <p:spPr/>
        <p:txBody>
          <a:bodyPr/>
          <a:lstStyle/>
          <a:p>
            <a:pPr eaLnBrk="1" hangingPunct="1">
              <a:defRPr/>
            </a:pPr>
            <a:r>
              <a:rPr lang="en-US" altLang="en-US" sz="2400" dirty="0"/>
              <a:t>We are moving toward a global digital economy by seamlessly integrating machines and people</a:t>
            </a:r>
            <a:r>
              <a:rPr lang="en-US" altLang="en-US" sz="2400" dirty="0" smtClean="0"/>
              <a:t>:</a:t>
            </a:r>
          </a:p>
          <a:p>
            <a:pPr eaLnBrk="1" hangingPunct="1">
              <a:defRPr/>
            </a:pPr>
            <a:endParaRPr lang="en-US" altLang="en-US" sz="2400" dirty="0"/>
          </a:p>
          <a:p>
            <a:pPr eaLnBrk="1" hangingPunct="1">
              <a:defRPr/>
            </a:pPr>
            <a:r>
              <a:rPr lang="en-US" altLang="en-US" sz="2400" dirty="0"/>
              <a:t>Machines connected together through a network, provide big data analytics and artificial intelligence, for economic growth.</a:t>
            </a:r>
          </a:p>
          <a:p>
            <a:pPr eaLnBrk="1" hangingPunct="1">
              <a:defRPr/>
            </a:pPr>
            <a:r>
              <a:rPr lang="en-US" altLang="en-US" sz="2400" dirty="0"/>
              <a:t>People connecting together through a vast network, are closing the gap in cultural differences and levels of education for a more inclusive society.</a:t>
            </a:r>
          </a:p>
          <a:p>
            <a:pPr eaLnBrk="1" hangingPunct="1">
              <a:defRPr/>
            </a:pPr>
            <a:endParaRPr lang="en-US" altLang="en-US"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en-US" altLang="en-US" dirty="0" smtClean="0"/>
              <a:t>Social Change</a:t>
            </a:r>
          </a:p>
        </p:txBody>
      </p:sp>
      <p:graphicFrame>
        <p:nvGraphicFramePr>
          <p:cNvPr id="2" name="Table 1"/>
          <p:cNvGraphicFramePr>
            <a:graphicFrameLocks noGrp="1"/>
          </p:cNvGraphicFramePr>
          <p:nvPr>
            <p:extLst>
              <p:ext uri="{D42A27DB-BD31-4B8C-83A1-F6EECF244321}">
                <p14:modId xmlns:p14="http://schemas.microsoft.com/office/powerpoint/2010/main" val="2894575746"/>
              </p:ext>
            </p:extLst>
          </p:nvPr>
        </p:nvGraphicFramePr>
        <p:xfrm>
          <a:off x="838200" y="1163901"/>
          <a:ext cx="7315200" cy="4676973"/>
        </p:xfrm>
        <a:graphic>
          <a:graphicData uri="http://schemas.openxmlformats.org/drawingml/2006/table">
            <a:tbl>
              <a:tblPr firstRow="1" bandRow="1">
                <a:tableStyleId>{5C22544A-7EE6-4342-B048-85BDC9FD1C3A}</a:tableStyleId>
              </a:tblPr>
              <a:tblGrid>
                <a:gridCol w="1023992"/>
                <a:gridCol w="3323543"/>
                <a:gridCol w="2967665"/>
              </a:tblGrid>
              <a:tr h="632180">
                <a:tc>
                  <a:txBody>
                    <a:bodyPr/>
                    <a:lstStyle/>
                    <a:p>
                      <a:r>
                        <a:rPr lang="en-US" dirty="0" smtClean="0"/>
                        <a:t>Decade</a:t>
                      </a:r>
                      <a:endParaRPr lang="en-CA" dirty="0"/>
                    </a:p>
                  </a:txBody>
                  <a:tcPr/>
                </a:tc>
                <a:tc>
                  <a:txBody>
                    <a:bodyPr/>
                    <a:lstStyle/>
                    <a:p>
                      <a:r>
                        <a:rPr lang="en-CA" dirty="0" smtClean="0"/>
                        <a:t>People: Attitude barriers</a:t>
                      </a:r>
                      <a:endParaRPr lang="en-CA" dirty="0"/>
                    </a:p>
                  </a:txBody>
                  <a:tcPr/>
                </a:tc>
                <a:tc>
                  <a:txBody>
                    <a:bodyPr/>
                    <a:lstStyle/>
                    <a:p>
                      <a:r>
                        <a:rPr lang="en-CA" dirty="0" smtClean="0"/>
                        <a:t>Technology: Systemic barriers</a:t>
                      </a:r>
                      <a:endParaRPr lang="en-CA" dirty="0"/>
                    </a:p>
                  </a:txBody>
                  <a:tcPr/>
                </a:tc>
              </a:tr>
              <a:tr h="632180">
                <a:tc>
                  <a:txBody>
                    <a:bodyPr/>
                    <a:lstStyle/>
                    <a:p>
                      <a:r>
                        <a:rPr lang="en-US" dirty="0" smtClean="0"/>
                        <a:t>1960’s</a:t>
                      </a:r>
                      <a:endParaRPr lang="en-CA" dirty="0"/>
                    </a:p>
                  </a:txBody>
                  <a:tcPr/>
                </a:tc>
                <a:tc>
                  <a:txBody>
                    <a:bodyPr/>
                    <a:lstStyle/>
                    <a:p>
                      <a:r>
                        <a:rPr lang="en-CA" dirty="0" smtClean="0"/>
                        <a:t>Academic intelligence (IQ)</a:t>
                      </a:r>
                      <a:endParaRPr lang="en-CA" dirty="0"/>
                    </a:p>
                  </a:txBody>
                  <a:tcPr/>
                </a:tc>
                <a:tc>
                  <a:txBody>
                    <a:bodyPr/>
                    <a:lstStyle/>
                    <a:p>
                      <a:r>
                        <a:rPr lang="en-CA" dirty="0" smtClean="0"/>
                        <a:t>Stand alone analog devices</a:t>
                      </a:r>
                      <a:endParaRPr lang="en-CA" dirty="0"/>
                    </a:p>
                  </a:txBody>
                  <a:tcPr/>
                </a:tc>
              </a:tr>
              <a:tr h="559573">
                <a:tc>
                  <a:txBody>
                    <a:bodyPr/>
                    <a:lstStyle/>
                    <a:p>
                      <a:r>
                        <a:rPr lang="en-US" dirty="0" smtClean="0"/>
                        <a:t>1970’s</a:t>
                      </a:r>
                      <a:endParaRPr lang="en-CA" dirty="0"/>
                    </a:p>
                  </a:txBody>
                  <a:tcPr/>
                </a:tc>
                <a:tc>
                  <a:txBody>
                    <a:bodyPr/>
                    <a:lstStyle/>
                    <a:p>
                      <a:r>
                        <a:rPr lang="en-CA" dirty="0" smtClean="0"/>
                        <a:t>Emotional intelligence (EQ)</a:t>
                      </a:r>
                      <a:endParaRPr lang="en-CA" dirty="0"/>
                    </a:p>
                  </a:txBody>
                  <a:tcPr/>
                </a:tc>
                <a:tc>
                  <a:txBody>
                    <a:bodyPr/>
                    <a:lstStyle/>
                    <a:p>
                      <a:r>
                        <a:rPr lang="en-CA" dirty="0" smtClean="0"/>
                        <a:t>Primitive digital devices</a:t>
                      </a:r>
                      <a:endParaRPr lang="en-CA" dirty="0"/>
                    </a:p>
                  </a:txBody>
                  <a:tcPr/>
                </a:tc>
              </a:tr>
              <a:tr h="653966">
                <a:tc>
                  <a:txBody>
                    <a:bodyPr/>
                    <a:lstStyle/>
                    <a:p>
                      <a:r>
                        <a:rPr lang="en-US" dirty="0" smtClean="0"/>
                        <a:t>1980’s</a:t>
                      </a:r>
                      <a:endParaRPr lang="en-CA" dirty="0"/>
                    </a:p>
                  </a:txBody>
                  <a:tcPr/>
                </a:tc>
                <a:tc>
                  <a:txBody>
                    <a:bodyPr/>
                    <a:lstStyle/>
                    <a:p>
                      <a:r>
                        <a:rPr lang="en-CA" dirty="0" smtClean="0"/>
                        <a:t>Social intelligence (SQ)</a:t>
                      </a:r>
                      <a:endParaRPr lang="en-CA" dirty="0"/>
                    </a:p>
                  </a:txBody>
                  <a:tcPr/>
                </a:tc>
                <a:tc>
                  <a:txBody>
                    <a:bodyPr/>
                    <a:lstStyle/>
                    <a:p>
                      <a:r>
                        <a:rPr lang="en-CA" dirty="0" smtClean="0"/>
                        <a:t>Text based communications</a:t>
                      </a:r>
                      <a:endParaRPr lang="en-CA" dirty="0"/>
                    </a:p>
                  </a:txBody>
                  <a:tcPr/>
                </a:tc>
              </a:tr>
              <a:tr h="632180">
                <a:tc>
                  <a:txBody>
                    <a:bodyPr/>
                    <a:lstStyle/>
                    <a:p>
                      <a:r>
                        <a:rPr lang="en-US" dirty="0" smtClean="0"/>
                        <a:t>1990’s</a:t>
                      </a:r>
                      <a:endParaRPr lang="en-CA" dirty="0"/>
                    </a:p>
                  </a:txBody>
                  <a:tcPr/>
                </a:tc>
                <a:tc>
                  <a:txBody>
                    <a:bodyPr/>
                    <a:lstStyle/>
                    <a:p>
                      <a:r>
                        <a:rPr lang="en-CA" dirty="0" smtClean="0"/>
                        <a:t>Political intelligence (PQ)</a:t>
                      </a:r>
                      <a:endParaRPr lang="en-CA" dirty="0"/>
                    </a:p>
                  </a:txBody>
                  <a:tcPr/>
                </a:tc>
                <a:tc>
                  <a:txBody>
                    <a:bodyPr/>
                    <a:lstStyle/>
                    <a:p>
                      <a:r>
                        <a:rPr lang="en-CA" dirty="0" smtClean="0"/>
                        <a:t>Graphical based communications</a:t>
                      </a:r>
                      <a:endParaRPr lang="en-CA" dirty="0"/>
                    </a:p>
                  </a:txBody>
                  <a:tcPr/>
                </a:tc>
              </a:tr>
              <a:tr h="632180">
                <a:tc>
                  <a:txBody>
                    <a:bodyPr/>
                    <a:lstStyle/>
                    <a:p>
                      <a:r>
                        <a:rPr lang="en-US" dirty="0" smtClean="0"/>
                        <a:t>2000’s</a:t>
                      </a:r>
                      <a:endParaRPr lang="en-CA" dirty="0"/>
                    </a:p>
                  </a:txBody>
                  <a:tcPr/>
                </a:tc>
                <a:tc>
                  <a:txBody>
                    <a:bodyPr/>
                    <a:lstStyle/>
                    <a:p>
                      <a:r>
                        <a:rPr lang="en-CA" dirty="0" smtClean="0"/>
                        <a:t>Cultural intelligence (CQ)</a:t>
                      </a:r>
                      <a:endParaRPr lang="en-CA" dirty="0"/>
                    </a:p>
                  </a:txBody>
                  <a:tcPr/>
                </a:tc>
                <a:tc>
                  <a:txBody>
                    <a:bodyPr/>
                    <a:lstStyle/>
                    <a:p>
                      <a:r>
                        <a:rPr lang="en-CA" dirty="0" smtClean="0"/>
                        <a:t>Cloud based wireless communications</a:t>
                      </a:r>
                      <a:endParaRPr lang="en-CA" dirty="0"/>
                    </a:p>
                  </a:txBody>
                  <a:tcPr/>
                </a:tc>
              </a:tr>
              <a:tr h="903114">
                <a:tc>
                  <a:txBody>
                    <a:bodyPr/>
                    <a:lstStyle/>
                    <a:p>
                      <a:r>
                        <a:rPr lang="en-US" dirty="0" smtClean="0"/>
                        <a:t>2010’s</a:t>
                      </a:r>
                      <a:endParaRPr lang="en-CA" dirty="0"/>
                    </a:p>
                  </a:txBody>
                  <a:tcPr/>
                </a:tc>
                <a:tc>
                  <a:txBody>
                    <a:bodyPr/>
                    <a:lstStyle/>
                    <a:p>
                      <a:r>
                        <a:rPr lang="en-CA" dirty="0" smtClean="0"/>
                        <a:t>Digital intelligence (DQ)</a:t>
                      </a:r>
                      <a:endParaRPr lang="en-CA" dirty="0"/>
                    </a:p>
                  </a:txBody>
                  <a:tcPr/>
                </a:tc>
                <a:tc>
                  <a:txBody>
                    <a:bodyPr/>
                    <a:lstStyle/>
                    <a:p>
                      <a:r>
                        <a:rPr lang="en-CA" dirty="0" smtClean="0"/>
                        <a:t>Miniaturization based haptec communications</a:t>
                      </a:r>
                      <a:endParaRPr lang="en-CA"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en-US" altLang="en-US" dirty="0" smtClean="0"/>
              <a:t>BlindSquare</a:t>
            </a:r>
          </a:p>
        </p:txBody>
      </p:sp>
      <p:sp>
        <p:nvSpPr>
          <p:cNvPr id="19459" name="Rectangle 3"/>
          <p:cNvSpPr>
            <a:spLocks noGrp="1" noChangeArrowheads="1"/>
          </p:cNvSpPr>
          <p:nvPr>
            <p:ph type="body" idx="1"/>
          </p:nvPr>
        </p:nvSpPr>
        <p:spPr/>
        <p:txBody>
          <a:bodyPr/>
          <a:lstStyle/>
          <a:p>
            <a:pPr marL="0" indent="0" eaLnBrk="1" hangingPunct="1">
              <a:lnSpc>
                <a:spcPct val="80000"/>
              </a:lnSpc>
              <a:buNone/>
              <a:defRPr/>
            </a:pPr>
            <a:r>
              <a:rPr lang="en-US" altLang="en-US" sz="2000" b="1" dirty="0"/>
              <a:t>GPS Four Ways Location data model:</a:t>
            </a:r>
          </a:p>
          <a:p>
            <a:pPr eaLnBrk="1" hangingPunct="1">
              <a:lnSpc>
                <a:spcPct val="80000"/>
              </a:lnSpc>
              <a:buFont typeface="Arial" panose="020B0604020202020204" pitchFamily="34" charset="0"/>
              <a:buChar char="•"/>
              <a:defRPr/>
            </a:pPr>
            <a:r>
              <a:rPr lang="en-US" altLang="en-US" sz="2000" dirty="0"/>
              <a:t>Translating signals into value.</a:t>
            </a:r>
          </a:p>
          <a:p>
            <a:pPr eaLnBrk="1" hangingPunct="1">
              <a:lnSpc>
                <a:spcPct val="80000"/>
              </a:lnSpc>
              <a:buFont typeface="Arial" panose="020B0604020202020204" pitchFamily="34" charset="0"/>
              <a:buChar char="•"/>
              <a:defRPr/>
            </a:pPr>
            <a:r>
              <a:rPr lang="en-US" altLang="en-US" sz="2000" dirty="0"/>
              <a:t>Gathering asset intelligence.</a:t>
            </a:r>
          </a:p>
          <a:p>
            <a:pPr eaLnBrk="1" hangingPunct="1">
              <a:lnSpc>
                <a:spcPct val="80000"/>
              </a:lnSpc>
              <a:buFont typeface="Arial" panose="020B0604020202020204" pitchFamily="34" charset="0"/>
              <a:buChar char="•"/>
              <a:defRPr/>
            </a:pPr>
            <a:r>
              <a:rPr lang="en-US" altLang="en-US" sz="2000" dirty="0"/>
              <a:t>Well designed geo-intelligent applications.</a:t>
            </a:r>
          </a:p>
          <a:p>
            <a:pPr eaLnBrk="1" hangingPunct="1">
              <a:lnSpc>
                <a:spcPct val="80000"/>
              </a:lnSpc>
              <a:buFont typeface="Arial" panose="020B0604020202020204" pitchFamily="34" charset="0"/>
              <a:buChar char="•"/>
              <a:defRPr/>
            </a:pPr>
            <a:r>
              <a:rPr lang="en-US" altLang="en-US" sz="2000" dirty="0"/>
              <a:t>Using place-based thinking to redefine public services</a:t>
            </a:r>
            <a:r>
              <a:rPr lang="en-US" altLang="en-US" sz="2000" dirty="0" smtClean="0"/>
              <a:t>.</a:t>
            </a:r>
          </a:p>
          <a:p>
            <a:pPr eaLnBrk="1" hangingPunct="1">
              <a:lnSpc>
                <a:spcPct val="80000"/>
              </a:lnSpc>
              <a:buFont typeface="Arial" panose="020B0604020202020204" pitchFamily="34" charset="0"/>
              <a:buChar char="•"/>
              <a:defRPr/>
            </a:pPr>
            <a:endParaRPr lang="en-US" altLang="en-US" sz="2000" dirty="0"/>
          </a:p>
          <a:p>
            <a:pPr marL="0" indent="0" eaLnBrk="1" hangingPunct="1">
              <a:lnSpc>
                <a:spcPct val="80000"/>
              </a:lnSpc>
              <a:buNone/>
              <a:defRPr/>
            </a:pPr>
            <a:r>
              <a:rPr lang="en-US" altLang="en-US" sz="2000" b="1" dirty="0" smtClean="0"/>
              <a:t>BlindSquare </a:t>
            </a:r>
            <a:r>
              <a:rPr lang="en-US" altLang="en-US" sz="2000" b="1" dirty="0"/>
              <a:t>Innovation and Collaboration:</a:t>
            </a:r>
          </a:p>
          <a:p>
            <a:pPr eaLnBrk="1" hangingPunct="1">
              <a:lnSpc>
                <a:spcPct val="80000"/>
              </a:lnSpc>
              <a:buFont typeface="Arial" panose="020B0604020202020204" pitchFamily="34" charset="0"/>
              <a:buChar char="•"/>
              <a:defRPr/>
            </a:pPr>
            <a:r>
              <a:rPr lang="en-US" altLang="en-US" sz="2000" dirty="0" smtClean="0"/>
              <a:t>Developed and tested </a:t>
            </a:r>
            <a:r>
              <a:rPr lang="en-US" altLang="en-US" sz="2000" dirty="0"/>
              <a:t>with blind users.</a:t>
            </a:r>
          </a:p>
          <a:p>
            <a:pPr eaLnBrk="1" hangingPunct="1">
              <a:lnSpc>
                <a:spcPct val="80000"/>
              </a:lnSpc>
              <a:buFont typeface="Arial" panose="020B0604020202020204" pitchFamily="34" charset="0"/>
              <a:buChar char="•"/>
              <a:defRPr/>
            </a:pPr>
            <a:r>
              <a:rPr lang="en-US" altLang="en-US" sz="2000" dirty="0"/>
              <a:t>Uses latest smart phone features.</a:t>
            </a:r>
          </a:p>
          <a:p>
            <a:pPr eaLnBrk="1" hangingPunct="1">
              <a:lnSpc>
                <a:spcPct val="80000"/>
              </a:lnSpc>
              <a:buFont typeface="Arial" panose="020B0604020202020204" pitchFamily="34" charset="0"/>
              <a:buChar char="•"/>
              <a:defRPr/>
            </a:pPr>
            <a:r>
              <a:rPr lang="en-US" altLang="en-US" sz="2000" dirty="0"/>
              <a:t>Pioneering haptec user interfaces.</a:t>
            </a:r>
          </a:p>
          <a:p>
            <a:pPr eaLnBrk="1" hangingPunct="1">
              <a:lnSpc>
                <a:spcPct val="80000"/>
              </a:lnSpc>
              <a:buFont typeface="Arial" panose="020B0604020202020204" pitchFamily="34" charset="0"/>
              <a:buChar char="•"/>
              <a:defRPr/>
            </a:pPr>
            <a:r>
              <a:rPr lang="en-US" altLang="en-US" sz="2000" dirty="0"/>
              <a:t>Interacts with other GPS apps.</a:t>
            </a:r>
          </a:p>
          <a:p>
            <a:pPr eaLnBrk="1" hangingPunct="1">
              <a:lnSpc>
                <a:spcPct val="80000"/>
              </a:lnSpc>
              <a:buFont typeface="Arial" panose="020B0604020202020204" pitchFamily="34" charset="0"/>
              <a:buChar char="•"/>
              <a:defRPr/>
            </a:pPr>
            <a:r>
              <a:rPr lang="en-US" altLang="en-US" sz="2000" dirty="0"/>
              <a:t>Interacts with travel services.</a:t>
            </a:r>
          </a:p>
          <a:p>
            <a:pPr eaLnBrk="1" hangingPunct="1">
              <a:lnSpc>
                <a:spcPct val="80000"/>
              </a:lnSpc>
              <a:buFont typeface="Arial" panose="020B0604020202020204" pitchFamily="34" charset="0"/>
              <a:buChar char="•"/>
              <a:defRPr/>
            </a:pPr>
            <a:r>
              <a:rPr lang="en-US" altLang="en-US" sz="2000" dirty="0"/>
              <a:t>Incorporates iBeacon technology guidance.</a:t>
            </a:r>
          </a:p>
          <a:p>
            <a:pPr eaLnBrk="1" hangingPunct="1">
              <a:lnSpc>
                <a:spcPct val="80000"/>
              </a:lnSpc>
              <a:buFont typeface="Arial" panose="020B0604020202020204" pitchFamily="34" charset="0"/>
              <a:buChar char="•"/>
              <a:defRPr/>
            </a:pPr>
            <a:r>
              <a:rPr lang="en-US" altLang="en-US" sz="2000" dirty="0"/>
              <a:t>Tool for orientation and mobility instruction.</a:t>
            </a:r>
          </a:p>
          <a:p>
            <a:pPr eaLnBrk="1" hangingPunct="1">
              <a:lnSpc>
                <a:spcPct val="80000"/>
              </a:lnSpc>
              <a:buFont typeface="Arial" panose="020B0604020202020204" pitchFamily="34" charset="0"/>
              <a:buChar char="•"/>
              <a:defRPr/>
            </a:pPr>
            <a:endParaRPr lang="en-US" altLang="en-US"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en-US" altLang="en-US" dirty="0" smtClean="0"/>
              <a:t>iBeacons</a:t>
            </a:r>
          </a:p>
        </p:txBody>
      </p:sp>
      <p:sp>
        <p:nvSpPr>
          <p:cNvPr id="20483" name="Rectangle 3"/>
          <p:cNvSpPr>
            <a:spLocks noGrp="1" noChangeArrowheads="1"/>
          </p:cNvSpPr>
          <p:nvPr>
            <p:ph type="body" idx="1"/>
          </p:nvPr>
        </p:nvSpPr>
        <p:spPr/>
        <p:txBody>
          <a:bodyPr/>
          <a:lstStyle/>
          <a:p>
            <a:pPr marL="0" indent="0" eaLnBrk="1" hangingPunct="1">
              <a:lnSpc>
                <a:spcPct val="90000"/>
              </a:lnSpc>
              <a:buNone/>
            </a:pPr>
            <a:r>
              <a:rPr lang="en-US" altLang="en-US" sz="1800" b="1" dirty="0"/>
              <a:t>Indoor Navigation Guidance:</a:t>
            </a:r>
          </a:p>
          <a:p>
            <a:pPr eaLnBrk="1" hangingPunct="1">
              <a:lnSpc>
                <a:spcPct val="90000"/>
              </a:lnSpc>
            </a:pPr>
            <a:r>
              <a:rPr lang="en-US" altLang="en-US" sz="1800" dirty="0"/>
              <a:t>Basic Beacon - This beacon type can be used for static and moving </a:t>
            </a:r>
            <a:r>
              <a:rPr lang="en-US" altLang="en-US" sz="1800" dirty="0" smtClean="0"/>
              <a:t>targets.</a:t>
            </a:r>
            <a:endParaRPr lang="en-US" altLang="en-US" sz="1800" dirty="0"/>
          </a:p>
          <a:p>
            <a:pPr eaLnBrk="1" hangingPunct="1">
              <a:lnSpc>
                <a:spcPct val="90000"/>
              </a:lnSpc>
            </a:pPr>
            <a:r>
              <a:rPr lang="en-US" altLang="en-US" sz="1800" dirty="0"/>
              <a:t>Beacon Pairs - Positioned in two parallel lines to guide users in open areas.</a:t>
            </a:r>
          </a:p>
          <a:p>
            <a:pPr eaLnBrk="1" hangingPunct="1">
              <a:lnSpc>
                <a:spcPct val="90000"/>
              </a:lnSpc>
            </a:pPr>
            <a:r>
              <a:rPr lang="en-US" altLang="en-US" sz="1800" dirty="0"/>
              <a:t>Beacon Trails - Forms trails to a specific destination like signposts for sighted people.</a:t>
            </a:r>
          </a:p>
          <a:p>
            <a:pPr eaLnBrk="1" hangingPunct="1">
              <a:lnSpc>
                <a:spcPct val="90000"/>
              </a:lnSpc>
            </a:pPr>
            <a:endParaRPr lang="en-US" altLang="en-US" sz="1800" dirty="0" smtClean="0"/>
          </a:p>
          <a:p>
            <a:pPr marL="0" indent="0" eaLnBrk="1" hangingPunct="1">
              <a:lnSpc>
                <a:spcPct val="90000"/>
              </a:lnSpc>
              <a:buNone/>
            </a:pPr>
            <a:r>
              <a:rPr lang="en-US" altLang="en-US" sz="1800" b="1" dirty="0" smtClean="0"/>
              <a:t>Projects</a:t>
            </a:r>
            <a:r>
              <a:rPr lang="en-US" altLang="en-US" sz="1800" b="1" dirty="0"/>
              <a:t>:</a:t>
            </a:r>
          </a:p>
          <a:p>
            <a:pPr eaLnBrk="1" hangingPunct="1">
              <a:lnSpc>
                <a:spcPct val="90000"/>
              </a:lnSpc>
            </a:pPr>
            <a:r>
              <a:rPr lang="en-US" altLang="en-US" sz="1800" dirty="0">
                <a:hlinkClick r:id="rId3"/>
              </a:rPr>
              <a:t>Customized Location Information Service (CLIS).</a:t>
            </a:r>
            <a:endParaRPr lang="en-US" altLang="en-US" sz="1800" dirty="0"/>
          </a:p>
          <a:p>
            <a:pPr eaLnBrk="1" hangingPunct="1">
              <a:lnSpc>
                <a:spcPct val="90000"/>
              </a:lnSpc>
            </a:pPr>
            <a:r>
              <a:rPr lang="en-US" altLang="en-US" sz="1800" dirty="0">
                <a:hlinkClick r:id="rId3"/>
              </a:rPr>
              <a:t>Orientation and Mobility BlindSquare.</a:t>
            </a:r>
            <a:endParaRPr lang="en-US" altLang="en-US" sz="1800" dirty="0"/>
          </a:p>
          <a:p>
            <a:pPr eaLnBrk="1" hangingPunct="1">
              <a:lnSpc>
                <a:spcPct val="90000"/>
              </a:lnSpc>
            </a:pPr>
            <a:endParaRPr lang="en-US" altLang="en-US" sz="1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Unicode MS"/>
        <a:ea typeface="Arial Unicode MS"/>
        <a:cs typeface="Arial Unicode MS"/>
      </a:majorFont>
      <a:minorFont>
        <a:latin typeface="Arial Unicode MS"/>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Arial Unicode MS" pitchFamily="34" charset="-128"/>
            <a:ea typeface="Arial Unicode MS" pitchFamily="34" charset="-128"/>
            <a:cs typeface="Arial Unicode MS" pitchFamily="34"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Arial Unicode MS" pitchFamily="34" charset="-128"/>
            <a:ea typeface="Arial Unicode MS" pitchFamily="34" charset="-128"/>
            <a:cs typeface="Arial Unicode MS" pitchFamily="34" charset="-128"/>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945</TotalTime>
  <Words>3232</Words>
  <Application>Microsoft Office PowerPoint</Application>
  <PresentationFormat>On-screen Show (4:3)</PresentationFormat>
  <Paragraphs>267</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Mountain Top</vt:lpstr>
      <vt:lpstr>Business and Educational Services in Technology</vt:lpstr>
      <vt:lpstr>University Of Guelph Accessibility Conference 2015</vt:lpstr>
      <vt:lpstr>Session Content</vt:lpstr>
      <vt:lpstr>Introductions</vt:lpstr>
      <vt:lpstr>Purpose</vt:lpstr>
      <vt:lpstr>Trends</vt:lpstr>
      <vt:lpstr>Social Change</vt:lpstr>
      <vt:lpstr>BlindSquare</vt:lpstr>
      <vt:lpstr>iBeacons</vt:lpstr>
      <vt:lpstr>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CNIB National Braille    Conference</dc:title>
  <dc:creator>user</dc:creator>
  <cp:lastModifiedBy>David</cp:lastModifiedBy>
  <cp:revision>127</cp:revision>
  <dcterms:created xsi:type="dcterms:W3CDTF">2014-09-14T17:00:37Z</dcterms:created>
  <dcterms:modified xsi:type="dcterms:W3CDTF">2015-05-20T20:46:40Z</dcterms:modified>
</cp:coreProperties>
</file>