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77" r:id="rId5"/>
    <p:sldId id="281" r:id="rId6"/>
    <p:sldId id="282" r:id="rId7"/>
    <p:sldId id="260" r:id="rId8"/>
    <p:sldId id="261" r:id="rId9"/>
    <p:sldId id="263" r:id="rId10"/>
    <p:sldId id="278" r:id="rId11"/>
    <p:sldId id="279" r:id="rId12"/>
    <p:sldId id="265" r:id="rId13"/>
    <p:sldId id="266" r:id="rId14"/>
    <p:sldId id="280" r:id="rId15"/>
    <p:sldId id="269" r:id="rId16"/>
    <p:sldId id="270" r:id="rId17"/>
    <p:sldId id="283" r:id="rId18"/>
    <p:sldId id="271" r:id="rId19"/>
    <p:sldId id="273" r:id="rId20"/>
    <p:sldId id="274"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C"/>
    <a:srgbClr val="FFFFF7"/>
    <a:srgbClr val="FFFFFF"/>
    <a:srgbClr val="FBFEFF"/>
    <a:srgbClr val="40BC55"/>
    <a:srgbClr val="369F46"/>
    <a:srgbClr val="49C2ED"/>
    <a:srgbClr val="2B8238"/>
    <a:srgbClr val="BBCBF5"/>
    <a:srgbClr val="8ED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DE9"/>
          </a:solidFill>
        </a:fill>
      </a:tcStyle>
    </a:wholeTbl>
    <a:band2H>
      <a:tcTxStyle/>
      <a:tcStyle>
        <a:tcBdr/>
        <a:fill>
          <a:solidFill>
            <a:srgbClr val="F1E8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DD"/>
          </a:solidFill>
        </a:fill>
      </a:tcStyle>
    </a:wholeTbl>
    <a:band2H>
      <a:tcTxStyle/>
      <a:tcStyle>
        <a:tcBdr/>
        <a:fill>
          <a:solidFill>
            <a:srgbClr val="E8F2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FCE"/>
          </a:solidFill>
        </a:fill>
      </a:tcStyle>
    </a:wholeTbl>
    <a:band2H>
      <a:tcTxStyle/>
      <a:tcStyle>
        <a:tcBdr/>
        <a:fill>
          <a:solidFill>
            <a:srgbClr val="FAE9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6"/>
    <p:restoredTop sz="60182"/>
  </p:normalViewPr>
  <p:slideViewPr>
    <p:cSldViewPr snapToGrid="0" snapToObjects="1" showGuides="1">
      <p:cViewPr varScale="1">
        <p:scale>
          <a:sx n="81" d="100"/>
          <a:sy n="81" d="100"/>
        </p:scale>
        <p:origin x="1016" y="184"/>
      </p:cViewPr>
      <p:guideLst>
        <p:guide orient="horz" pos="162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1074854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lang="en-US" dirty="0"/>
              <a:t>Title Slide</a:t>
            </a:r>
          </a:p>
          <a:p>
            <a:endParaRPr lang="en-US" dirty="0"/>
          </a:p>
          <a:p>
            <a:r>
              <a:rPr dirty="0"/>
              <a:t>The </a:t>
            </a:r>
            <a:r>
              <a:rPr lang="en-US" dirty="0"/>
              <a:t>leadership</a:t>
            </a:r>
            <a:r>
              <a:rPr dirty="0"/>
              <a:t> of Accessibility</a:t>
            </a:r>
          </a:p>
          <a:p>
            <a:endParaRPr lang="en-US" dirty="0"/>
          </a:p>
          <a:p>
            <a:r>
              <a:rPr dirty="0"/>
              <a:t>The accessibility challenge is the deficit gap between the user abilities and the system capabilities. The goal is to bridge the accessibility gap, through inclusive design, that will create the best possible end-user experience. Accessibility is a measurement of productivity, and productivity defines usability. Usability is concerned with effectiveness, efficiency and satisfaction through multiple means of representation, multiple means of expression, and multiple means of engagement. That is, design is the bridge between the information delivery and the knowledge received. If you do not understand the information then it is just noise, and your limited understanding will impair your decision making. That is, cognitive considerations for visualization and the information interface design, are important for making products and services accessible and usable. The bridge design must consider the physical and cognitive characteristics of people with a holistic user interface that incorporates vision, audio, and touch, so as to close the gap of inclusion.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rPr lang="en-US" dirty="0"/>
              <a:t>[Don’t click – bridge images will build in on their own time.]</a:t>
            </a:r>
          </a:p>
          <a:p>
            <a:endParaRPr lang="en-US" dirty="0"/>
          </a:p>
          <a:p>
            <a:r>
              <a:rPr lang="en-US" dirty="0"/>
              <a:t> Bridging the Digital Divide</a:t>
            </a:r>
          </a:p>
          <a:p>
            <a:endParaRPr lang="en-US" dirty="0"/>
          </a:p>
          <a:p>
            <a:r>
              <a:rPr lang="en-US" dirty="0"/>
              <a:t>Design is all around us, but for the most part it reflects the perception of the designer, and if the product or service fails your need then the design concepts are flawed.</a:t>
            </a:r>
          </a:p>
          <a:p>
            <a:r>
              <a:rPr lang="en-US" dirty="0"/>
              <a:t>Design is the bridge that overcomes barriers between the delivery of information and the understanding knowledge that impacts life decisions.</a:t>
            </a:r>
          </a:p>
          <a:p>
            <a:endParaRPr lang="en-US" dirty="0"/>
          </a:p>
          <a:p>
            <a:r>
              <a:rPr lang="en-US" dirty="0"/>
              <a:t>The ability to use new emerging technologies is currently at the heart of social inclusion, with those excluded being left out of many work, entertainment, communication, healthcare and social benefits. Access to information and communication systems is critical to the quality of life in our information technology driven society. To help create a barrier free society, governments around the world, are implementing accessibility standards based on four core principles; dignity, independence, integration, and equal opportunity. However, how are these core principles implemented into the Universal Design process?</a:t>
            </a:r>
          </a:p>
          <a:p>
            <a:endParaRPr lang="en-US" dirty="0"/>
          </a:p>
          <a:p>
            <a:r>
              <a:rPr lang="en-US" dirty="0"/>
              <a:t>Attitude Impact:</a:t>
            </a:r>
          </a:p>
          <a:p>
            <a:r>
              <a:rPr lang="en-US" dirty="0"/>
              <a:t>It has been identified that cultural attitudes toward persons with disabilities is one of the major employment barriers in Canada. Studies report that most disabled people prefer not to self-identify as a person with a disability, but unfortunately, this is not an option for blind adults. The work environment of insecurity and self-preservation, has had a major impact on the employment and career development of disabled people. As we transition from the industrial to the knowledge based economy, the unemployment rate for blind Canadians has steadily increased. In the 1970's there was an 80% employment rate, and today there is an 80% unemployment rate of Canadians living with vision loss. Sustainable business growth is a major challenge in our era of global digital economic transformation, and Accessibility is at the heart of success in a highly competitive business environment.</a:t>
            </a:r>
          </a:p>
          <a:p>
            <a:r>
              <a:rPr lang="en-US" dirty="0"/>
              <a:t>Accessibility is less about Disability and more about Productivity.</a:t>
            </a:r>
          </a:p>
          <a:p>
            <a:r>
              <a:rPr lang="en-US" dirty="0"/>
              <a:t>Accessibility is about breaking down barriers of Cultural Arrogance and Systemic Blindness.</a:t>
            </a:r>
          </a:p>
          <a:p>
            <a:r>
              <a:rPr lang="en-US" dirty="0"/>
              <a:t>Bridging the digital divide is about closing the gap between leadership understanding of Accessibility, and management implementation of Accessibility.</a:t>
            </a:r>
          </a:p>
          <a:p>
            <a:endParaRPr lang="en-US" dirty="0"/>
          </a:p>
          <a:p>
            <a:r>
              <a:rPr lang="en-US" dirty="0"/>
              <a:t>Standards Impact:</a:t>
            </a:r>
          </a:p>
          <a:p>
            <a:r>
              <a:rPr lang="en-US" dirty="0"/>
              <a:t>The second most significant barrier for persons living with vision loss is in the information communications technology infrastructures that are designed for specific tasks, but have little regard for the needs of the people that use it. Without appropriate standards and guidelines, product development, workplace procurement, management processes, and leadership strategies, the disability inclusion provision is forced to depend upon accommodation requirements and creative solutions. Those with vision loss have been marginalized by the digital transformation because communication systems have been designed by the sighted for the sighted. Although government offers funding for assistive technologies and on the job training, to employers that hire disabled persons, there is no direct support for disabled people or to fix the broken infrastructures. In recent years many companies have dismissed blind employees, because the IT infrastructure challenges were overwhelming and dismissal is an easier solution. In most cases management is too distracted to care about accessibility concerns, and the blind employee without support resources is too fearful to challenge the employer. Thus, the current government accommodation strategy is not a workable solution for blind persons.</a:t>
            </a:r>
          </a:p>
          <a:p>
            <a:endParaRPr lang="en-US" dirty="0"/>
          </a:p>
          <a:p>
            <a:r>
              <a:rPr lang="en-US" dirty="0"/>
              <a:t>Digital Divide Barriers:</a:t>
            </a:r>
          </a:p>
          <a:p>
            <a:r>
              <a:rPr lang="en-US" dirty="0"/>
              <a:t>Productivity that enables employees to be productive and satisfied.</a:t>
            </a:r>
          </a:p>
          <a:p>
            <a:r>
              <a:rPr lang="en-US" dirty="0"/>
              <a:t>Inclusion that integrates people, products, and services.</a:t>
            </a:r>
          </a:p>
          <a:p>
            <a:r>
              <a:rPr lang="en-US" dirty="0"/>
              <a:t>Communications that informs people, builds knowledge, and creates confidence. </a:t>
            </a:r>
          </a:p>
          <a:p>
            <a:endParaRPr lang="en-US" dirty="0"/>
          </a:p>
          <a:p>
            <a:endParaRPr dirty="0"/>
          </a:p>
        </p:txBody>
      </p:sp>
    </p:spTree>
    <p:extLst>
      <p:ext uri="{BB962C8B-B14F-4D97-AF65-F5344CB8AC3E}">
        <p14:creationId xmlns:p14="http://schemas.microsoft.com/office/powerpoint/2010/main" val="121202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lang="en-US" dirty="0"/>
              <a:t>Design Barriers</a:t>
            </a:r>
          </a:p>
          <a:p>
            <a:endParaRPr lang="en-US" dirty="0"/>
          </a:p>
          <a:p>
            <a:r>
              <a:rPr lang="en-US" dirty="0"/>
              <a:t>Design is all around us, but for the most part it reflects the perception of the designer, and if the product or service fails your need then the design concepts are flawed.</a:t>
            </a:r>
          </a:p>
          <a:p>
            <a:r>
              <a:rPr lang="en-US" dirty="0"/>
              <a:t>Design is the bridge that overcomes barriers between the delivery of information and the understanding knowledge that impacts life decisions.</a:t>
            </a:r>
          </a:p>
          <a:p>
            <a:endParaRPr lang="en-US" dirty="0"/>
          </a:p>
          <a:p>
            <a:r>
              <a:rPr lang="en-US" dirty="0"/>
              <a:t>The digital communications divide, that is marginalizing the blind, low-vision and deaf-blind community from the economic prosperity in Canada, is an inflexible systemic paradigm that needs new ideas with adaptable leadership. The seamless merging of people and machines is transforming the way we look at innovation and design. The Artificial intelligence (AI) revolution is well underway, and recent significant milestones show that AI can improve the lives of people with disabilities.</a:t>
            </a:r>
          </a:p>
          <a:p>
            <a:r>
              <a:rPr lang="en-US" dirty="0"/>
              <a:t>In early 2016 Facebook released its groundbreaking automatic alternative text feature that describes images to blind and visually impaired people.</a:t>
            </a:r>
          </a:p>
          <a:p>
            <a:r>
              <a:rPr lang="en-US" dirty="0"/>
              <a:t>Apple implemented facial recognition as the new way to unlock the next generation of iPhones.</a:t>
            </a:r>
          </a:p>
          <a:p>
            <a:r>
              <a:rPr lang="en-US" dirty="0"/>
              <a:t>Google launched its Neural Machine Translation (GNMT) system, which removes the language barriers by automatically translating web content.</a:t>
            </a:r>
          </a:p>
          <a:p>
            <a:r>
              <a:rPr lang="en-US" dirty="0"/>
              <a:t>more recently Microsoft released the Seeing-AI mobile app that can read signs, identify people and describe the environment.</a:t>
            </a:r>
          </a:p>
          <a:p>
            <a:endParaRPr lang="en-US" dirty="0"/>
          </a:p>
          <a:p>
            <a:r>
              <a:rPr lang="en-US" dirty="0"/>
              <a:t>The human and machine integration is built upon three innovation accessibility design structures:</a:t>
            </a:r>
          </a:p>
          <a:p>
            <a:endParaRPr lang="en-US" dirty="0"/>
          </a:p>
          <a:p>
            <a:r>
              <a:rPr lang="en-US" dirty="0"/>
              <a:t>1. Transparent Interfaces:</a:t>
            </a:r>
          </a:p>
          <a:p>
            <a:r>
              <a:rPr lang="en-US" dirty="0"/>
              <a:t>A blend of voice, body, and object positioning capabilities will make it possible for users to interact with data, software applications, and their surrounding environments. Interface devices can be made more transparent through software that adapts control systems to user needs. Designers will leverage technology and focus on developing systems that can adapt to user behavior, instead of adapting user behavior to the system.</a:t>
            </a:r>
          </a:p>
          <a:p>
            <a:endParaRPr lang="en-US" dirty="0"/>
          </a:p>
          <a:p>
            <a:r>
              <a:rPr lang="en-US" dirty="0"/>
              <a:t>2. Ubiquitous Access:</a:t>
            </a:r>
          </a:p>
          <a:p>
            <a:r>
              <a:rPr lang="en-US" dirty="0"/>
              <a:t>Much like we enjoy with mobile devices today, in the future Digital Reality will provide an "always on" connection to the Internet or to the enterprise networks, Advances in digital technology design is giving rise to a new generation of comfortable, self-contained digital devices free of tethering wires and bulky battery packs. Ubiquitous Access represents the ability for a cloud service to be widely accessible and support a range of devices, transport protocols, interfaces, and security technologies. This level of access requires that the cloud service architecture be tailored to the particular needs of different cloud service consumers.</a:t>
            </a:r>
          </a:p>
          <a:p>
            <a:endParaRPr lang="en-US" dirty="0"/>
          </a:p>
          <a:p>
            <a:r>
              <a:rPr lang="en-US" dirty="0"/>
              <a:t>3. Adaptive levels of Engagement:</a:t>
            </a:r>
          </a:p>
          <a:p>
            <a:r>
              <a:rPr lang="en-US" dirty="0"/>
              <a:t>In the near future contextual capabilities will engage data feeds to user preferences, location, and activities, for a more intuitive interface. As the ways in which we interact with technology evolve, new adaptive levels of engagement will extend beyond the tapping of icons under glass. Adaptive levels of engagement will include human sensory systems that transfer information to knowledge:</a:t>
            </a:r>
          </a:p>
          <a:p>
            <a:r>
              <a:rPr lang="en-US" dirty="0"/>
              <a:t>Vision: In many ways, vision is the primary human sense, and critical for Facial perception in perceiving the identity of an individual, and facial expressions such as emotional cues.</a:t>
            </a:r>
          </a:p>
          <a:p>
            <a:r>
              <a:rPr lang="en-US" dirty="0"/>
              <a:t>Hearing: Hearing is the ability to perceive sound by detecting vibrations, and involves the complex task of separating out the sources of interest, often estimating their distance and direction as well as identifying them.</a:t>
            </a:r>
          </a:p>
          <a:p>
            <a:r>
              <a:rPr lang="en-US" dirty="0"/>
              <a:t>Tactile: Haptic perception is the process of recognizing objects through touch, and involves a combination of somatosensory perception of patterns on the skin surface (edges, curvature, and texture), and proprioception of hand position and conformation.</a:t>
            </a:r>
          </a:p>
          <a:p>
            <a:endParaRPr lang="en-US" dirty="0"/>
          </a:p>
        </p:txBody>
      </p:sp>
    </p:spTree>
    <p:extLst>
      <p:ext uri="{BB962C8B-B14F-4D97-AF65-F5344CB8AC3E}">
        <p14:creationId xmlns:p14="http://schemas.microsoft.com/office/powerpoint/2010/main" val="236317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rPr lang="en-US" dirty="0"/>
              <a:t>Breaking The Design Barrier</a:t>
            </a:r>
          </a:p>
          <a:p>
            <a:endParaRPr lang="en-US" dirty="0"/>
          </a:p>
          <a:p>
            <a:r>
              <a:rPr lang="en-US" dirty="0"/>
              <a:t>The digital revolution has imposed unprecedented pressures upon organizations, and has disrupted the traditional management model. The struggle for competitive advantage has forced organizations to respond to the rapid changes in technology innovation and human rights demands. Organizations that do not understand these global trends will not succeed in the digital age. This paradigm shift is having a profound impact on workplace productivity and organization infrastructure stability. The ability to use new emerging technologies is currently at the heart of social inclusion, with those excluded being left out of many work, entertainment, communication, healthcare and social benefits.</a:t>
            </a:r>
          </a:p>
          <a:p>
            <a:endParaRPr lang="en-US" dirty="0"/>
          </a:p>
          <a:p>
            <a:r>
              <a:rPr lang="en-US" dirty="0"/>
              <a:t>Business leaders that do not understand the digital transformation are at risk of alienating groups of employees and consumers. Typically, business leaders try to understand complex systems indirectly through mental models defined by advisors, and then perform actions based on these models without any appropriate understanding of real life experiences.</a:t>
            </a:r>
          </a:p>
          <a:p>
            <a:endParaRPr lang="en-US" dirty="0"/>
          </a:p>
          <a:p>
            <a:endParaRPr lang="en-US" dirty="0"/>
          </a:p>
          <a:p>
            <a:r>
              <a:rPr lang="en-US" dirty="0"/>
              <a:t>Management strategy</a:t>
            </a:r>
          </a:p>
          <a:p>
            <a:endParaRPr lang="en-US" dirty="0"/>
          </a:p>
          <a:p>
            <a:r>
              <a:rPr lang="en-US" dirty="0"/>
              <a:t>Opportunity:</a:t>
            </a:r>
          </a:p>
          <a:p>
            <a:r>
              <a:rPr lang="en-US" dirty="0"/>
              <a:t>To disrupt together through a celebration of diversity and inclusiveness.</a:t>
            </a:r>
          </a:p>
          <a:p>
            <a:endParaRPr lang="en-US" dirty="0"/>
          </a:p>
          <a:p>
            <a:r>
              <a:rPr lang="en-US" dirty="0"/>
              <a:t>Leadership:</a:t>
            </a:r>
          </a:p>
          <a:p>
            <a:r>
              <a:rPr lang="en-US" dirty="0"/>
              <a:t>Shed biases and </a:t>
            </a:r>
            <a:r>
              <a:rPr lang="en-US" dirty="0" err="1"/>
              <a:t>blindspots</a:t>
            </a:r>
            <a:r>
              <a:rPr lang="en-US" dirty="0"/>
              <a:t> through decisive actions that elevate the social conscience to do the right thing.</a:t>
            </a:r>
          </a:p>
          <a:p>
            <a:endParaRPr lang="en-US" dirty="0"/>
          </a:p>
          <a:p>
            <a:r>
              <a:rPr lang="en-US" dirty="0"/>
              <a:t>Solutions:</a:t>
            </a:r>
          </a:p>
          <a:p>
            <a:r>
              <a:rPr lang="en-US" dirty="0"/>
              <a:t>Myth, reality, or just perception.</a:t>
            </a:r>
          </a:p>
          <a:p>
            <a:endParaRPr lang="en-US" dirty="0"/>
          </a:p>
          <a:p>
            <a:endParaRPr lang="en-US" dirty="0"/>
          </a:p>
          <a:p>
            <a:r>
              <a:rPr lang="en-US" dirty="0"/>
              <a:t>Key performance indicators</a:t>
            </a:r>
          </a:p>
          <a:p>
            <a:endParaRPr lang="en-US" dirty="0"/>
          </a:p>
          <a:p>
            <a:r>
              <a:rPr lang="en-US" dirty="0"/>
              <a:t>Performance:</a:t>
            </a:r>
          </a:p>
          <a:p>
            <a:r>
              <a:rPr lang="en-US" dirty="0"/>
              <a:t>Productivity and quality (WCAG).</a:t>
            </a:r>
          </a:p>
          <a:p>
            <a:endParaRPr lang="en-US" dirty="0"/>
          </a:p>
          <a:p>
            <a:r>
              <a:rPr lang="en-US" dirty="0"/>
              <a:t>Satisfaction:</a:t>
            </a:r>
          </a:p>
          <a:p>
            <a:r>
              <a:rPr lang="en-US" dirty="0"/>
              <a:t>Efficiency and effectiveness (AODA).</a:t>
            </a:r>
          </a:p>
          <a:p>
            <a:endParaRPr lang="en-US" dirty="0"/>
          </a:p>
          <a:p>
            <a:endParaRPr lang="en-US" dirty="0"/>
          </a:p>
          <a:p>
            <a:r>
              <a:rPr lang="en-US" dirty="0"/>
              <a:t>design pillars</a:t>
            </a:r>
          </a:p>
          <a:p>
            <a:endParaRPr lang="en-US" dirty="0"/>
          </a:p>
          <a:p>
            <a:r>
              <a:rPr lang="en-US" dirty="0"/>
              <a:t>Performance:</a:t>
            </a:r>
          </a:p>
          <a:p>
            <a:r>
              <a:rPr lang="en-US" dirty="0"/>
              <a:t>A stable, consistent, and fast access.</a:t>
            </a:r>
          </a:p>
          <a:p>
            <a:endParaRPr lang="en-US" dirty="0"/>
          </a:p>
          <a:p>
            <a:r>
              <a:rPr lang="en-US" dirty="0"/>
              <a:t>Security:</a:t>
            </a:r>
          </a:p>
          <a:p>
            <a:r>
              <a:rPr lang="en-US" dirty="0"/>
              <a:t>A safe, risk free, and high quality delivery access.</a:t>
            </a:r>
          </a:p>
          <a:p>
            <a:endParaRPr lang="en-US" dirty="0"/>
          </a:p>
          <a:p>
            <a:r>
              <a:rPr lang="en-US" dirty="0"/>
              <a:t>Accessibility:</a:t>
            </a:r>
          </a:p>
          <a:p>
            <a:r>
              <a:rPr lang="en-US" dirty="0"/>
              <a:t>A fully inclusive, easy to use, and productive access.</a:t>
            </a:r>
          </a:p>
          <a:p>
            <a:endParaRPr lang="en-US" dirty="0"/>
          </a:p>
          <a:p>
            <a:endParaRPr lang="en-US" dirty="0"/>
          </a:p>
          <a:p>
            <a:r>
              <a:rPr lang="en-US" dirty="0"/>
              <a:t>Accessibility gap barriers</a:t>
            </a:r>
          </a:p>
          <a:p>
            <a:endParaRPr lang="en-US" dirty="0"/>
          </a:p>
          <a:p>
            <a:r>
              <a:rPr lang="en-US" dirty="0"/>
              <a:t>From information to knowledge:</a:t>
            </a:r>
          </a:p>
          <a:p>
            <a:r>
              <a:rPr lang="en-US" dirty="0"/>
              <a:t>Message delivery and bias attitudes.</a:t>
            </a:r>
          </a:p>
          <a:p>
            <a:endParaRPr lang="en-US" dirty="0"/>
          </a:p>
          <a:p>
            <a:r>
              <a:rPr lang="en-US" dirty="0"/>
              <a:t>From accessibility to usability:</a:t>
            </a:r>
          </a:p>
          <a:p>
            <a:r>
              <a:rPr lang="en-US" dirty="0"/>
              <a:t>Design standards and user testing.</a:t>
            </a:r>
          </a:p>
          <a:p>
            <a:endParaRPr lang="en-US" dirty="0"/>
          </a:p>
          <a:p>
            <a:r>
              <a:rPr lang="en-US" dirty="0"/>
              <a:t>From chaos to stability:</a:t>
            </a:r>
          </a:p>
          <a:p>
            <a:r>
              <a:rPr lang="en-US" dirty="0"/>
              <a:t>Collaborative processes and top down innovation.</a:t>
            </a:r>
          </a:p>
          <a:p>
            <a:endParaRPr lang="en-US" dirty="0"/>
          </a:p>
          <a:p>
            <a:r>
              <a:rPr lang="en-US" dirty="0"/>
              <a:t>From passive to active:</a:t>
            </a:r>
          </a:p>
          <a:p>
            <a:r>
              <a:rPr lang="en-US" dirty="0"/>
              <a:t>Inclusive dialogs and active participation.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rPr lang="en-US" dirty="0"/>
              <a:t>integrating Real-life experiences into the design model</a:t>
            </a:r>
          </a:p>
          <a:p>
            <a:endParaRPr lang="en-US" dirty="0"/>
          </a:p>
          <a:p>
            <a:r>
              <a:rPr lang="en-US" dirty="0"/>
              <a:t>We all have accessibility issues to some degree, but is only a major problem when the design fails your need.</a:t>
            </a:r>
          </a:p>
          <a:p>
            <a:endParaRPr lang="en-US" dirty="0"/>
          </a:p>
          <a:p>
            <a:r>
              <a:rPr lang="en-US" dirty="0"/>
              <a:t>Real-life experiences must be integrated into the design model:</a:t>
            </a:r>
          </a:p>
          <a:p>
            <a:r>
              <a:rPr lang="en-US" dirty="0"/>
              <a:t>Universal design</a:t>
            </a:r>
          </a:p>
          <a:p>
            <a:r>
              <a:rPr lang="en-US" dirty="0"/>
              <a:t>Human centered design</a:t>
            </a:r>
          </a:p>
          <a:p>
            <a:r>
              <a:rPr lang="en-US" dirty="0"/>
              <a:t>User experience design</a:t>
            </a:r>
          </a:p>
          <a:p>
            <a:r>
              <a:rPr lang="en-US" dirty="0"/>
              <a:t>Inclusive design</a:t>
            </a:r>
          </a:p>
          <a:p>
            <a:endParaRPr lang="en-US" dirty="0"/>
          </a:p>
          <a:p>
            <a:r>
              <a:rPr lang="en-US" dirty="0"/>
              <a:t>The 7 Principles of Universal Design:</a:t>
            </a:r>
          </a:p>
          <a:p>
            <a:r>
              <a:rPr lang="en-US" dirty="0"/>
              <a:t>1. Equitable Use.</a:t>
            </a:r>
          </a:p>
          <a:p>
            <a:r>
              <a:rPr lang="en-US" dirty="0"/>
              <a:t>2. Flexibility in Use.</a:t>
            </a:r>
          </a:p>
          <a:p>
            <a:r>
              <a:rPr lang="en-US" dirty="0"/>
              <a:t>3. Simple and Intuitive Use.</a:t>
            </a:r>
          </a:p>
          <a:p>
            <a:r>
              <a:rPr lang="en-US" dirty="0"/>
              <a:t>4. Perceptible Information.</a:t>
            </a:r>
          </a:p>
          <a:p>
            <a:r>
              <a:rPr lang="en-US" dirty="0"/>
              <a:t>5. Tolerance for Error.</a:t>
            </a:r>
          </a:p>
          <a:p>
            <a:r>
              <a:rPr lang="en-US" dirty="0"/>
              <a:t>6. Low Physical Effort.</a:t>
            </a:r>
          </a:p>
          <a:p>
            <a:r>
              <a:rPr lang="en-US" dirty="0"/>
              <a:t>7. Size and Space for Approach and Use.</a:t>
            </a:r>
          </a:p>
          <a:p>
            <a:r>
              <a:rPr lang="en-US" dirty="0"/>
              <a:t>http://universaldesign.ie/what-is-universal-design/the-7-principles/the-7-principles.html</a:t>
            </a:r>
          </a:p>
          <a:p>
            <a:endParaRPr lang="en-US" dirty="0"/>
          </a:p>
          <a:p>
            <a:r>
              <a:rPr lang="en-US" dirty="0"/>
              <a:t>What is Universal Design? | Alliance for Equality of Blind Canadians</a:t>
            </a:r>
          </a:p>
          <a:p>
            <a:r>
              <a:rPr lang="en-US" dirty="0"/>
              <a:t>http://www.blindcanadians.ca/participate/blog/2019/01/what-universal-design</a:t>
            </a:r>
          </a:p>
          <a:p>
            <a:endParaRPr lang="en-US" dirty="0"/>
          </a:p>
          <a:p>
            <a:r>
              <a:rPr lang="en-US" dirty="0"/>
              <a:t>Example of design barriers:</a:t>
            </a:r>
          </a:p>
          <a:p>
            <a:r>
              <a:rPr lang="en-US" dirty="0"/>
              <a:t>Ryerson Student </a:t>
            </a:r>
            <a:r>
              <a:rPr lang="en-US" dirty="0" err="1"/>
              <a:t>centre</a:t>
            </a:r>
            <a:r>
              <a:rPr lang="en-US" dirty="0"/>
              <a:t> and new TTC new subway stations.</a:t>
            </a:r>
          </a:p>
          <a:p>
            <a:endParaRPr lang="en-US" dirty="0"/>
          </a:p>
          <a:p>
            <a:r>
              <a:rPr lang="en-US" dirty="0"/>
              <a:t>Accessibility Problems at Ryerson University Student Learning Centre (Long Version) - YouTube</a:t>
            </a:r>
          </a:p>
          <a:p>
            <a:r>
              <a:rPr lang="en-US" dirty="0"/>
              <a:t>https://www.youtube.com/watch?v=uqUZ6gK9N9k</a:t>
            </a:r>
          </a:p>
          <a:p>
            <a:endParaRPr lang="en-US" dirty="0"/>
          </a:p>
          <a:p>
            <a:r>
              <a:rPr lang="en-US" dirty="0"/>
              <a:t>Accessibility Problems at New Toronto Area Public Transit Stations (Long Version) - YouTube</a:t>
            </a:r>
          </a:p>
          <a:p>
            <a:r>
              <a:rPr lang="en-US" dirty="0"/>
              <a:t>https://www.youtube.com/watch?v=2VZLGGfFg1g</a:t>
            </a:r>
          </a:p>
          <a:p>
            <a:endParaRPr lang="en-US" dirty="0"/>
          </a:p>
          <a:p>
            <a:endParaRPr lang="en-US" dirty="0"/>
          </a:p>
        </p:txBody>
      </p:sp>
    </p:spTree>
    <p:extLst>
      <p:ext uri="{BB962C8B-B14F-4D97-AF65-F5344CB8AC3E}">
        <p14:creationId xmlns:p14="http://schemas.microsoft.com/office/powerpoint/2010/main" val="17066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rPr lang="en-US" dirty="0"/>
              <a:t>Inclusion</a:t>
            </a:r>
          </a:p>
          <a:p>
            <a:endParaRPr lang="en-US" dirty="0"/>
          </a:p>
          <a:p>
            <a:r>
              <a:rPr lang="en-US" dirty="0"/>
              <a:t>The Inclusive Divide are design flaws that prevent people from making informed decisions and actively participating in society.</a:t>
            </a:r>
          </a:p>
          <a:p>
            <a:r>
              <a:rPr lang="en-US" dirty="0"/>
              <a:t>Inclusion equals Accessibility plus Usability</a:t>
            </a:r>
          </a:p>
          <a:p>
            <a:endParaRPr lang="en-US" dirty="0"/>
          </a:p>
          <a:p>
            <a:r>
              <a:rPr lang="en-US" dirty="0"/>
              <a:t>The digital economy is driving economic prosperity through increased productivity and market growth, but the ability to use new emerging technologies is currently at the heart of social inclusion, with those excluded being left out of many work, entertainment, communication, healthcare and social benefits.</a:t>
            </a:r>
          </a:p>
          <a:p>
            <a:endParaRPr lang="en-US" dirty="0"/>
          </a:p>
          <a:p>
            <a:r>
              <a:rPr lang="en-US" dirty="0"/>
              <a:t>In recent years, there has been an important paradigm shift affecting the development of new legislation and policies concerning persons with disabilities;</a:t>
            </a:r>
          </a:p>
          <a:p>
            <a:r>
              <a:rPr lang="en-US" dirty="0"/>
              <a:t>from segregation to integration,</a:t>
            </a:r>
          </a:p>
          <a:p>
            <a:r>
              <a:rPr lang="en-US" dirty="0"/>
              <a:t>from institutionalization to mainstreaming, and</a:t>
            </a:r>
          </a:p>
          <a:p>
            <a:r>
              <a:rPr lang="en-US" dirty="0"/>
              <a:t>from the medical model of disability being viewed as a condition to be treated, to the social model of disability focusing on the removal of disabling barriers in the environment that hinder full participation in society.</a:t>
            </a:r>
          </a:p>
          <a:p>
            <a:endParaRPr lang="en-US" dirty="0"/>
          </a:p>
          <a:p>
            <a:r>
              <a:rPr lang="en-US" dirty="0"/>
              <a:t>The Accessibility Gap, also known as The Digital Divide or Inclusive Divide, are the design flaws that prevent people from making informed decisions and from actively participating in society. That is, access to and usage of information communication technologies depends on an inclusive design strategy to achieve a good user experience. We all have accessibility issues to some degree, but is only a major problem when the design fails your need.</a:t>
            </a:r>
          </a:p>
          <a:p>
            <a:endParaRPr lang="en-US" dirty="0"/>
          </a:p>
          <a:p>
            <a:r>
              <a:rPr lang="en-US" dirty="0"/>
              <a:t>The Internet Of Things (IOT) offers an opportunity for organizations to close the digital divide. Internet technologies have the potential to give persons with disabilities the means to live on a more equitable basis within the global community in a manner that previously was not possible.</a:t>
            </a:r>
          </a:p>
          <a:p>
            <a:endParaRPr lang="en-US" dirty="0"/>
          </a:p>
          <a:p>
            <a:r>
              <a:rPr lang="en-US" dirty="0"/>
              <a:t>The goal is to close the Smart City Divide through integrating Inclusion, Culture and Technology into the Business Values.</a:t>
            </a:r>
          </a:p>
          <a:p>
            <a:endParaRPr lang="en-US"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rPr lang="en-US" dirty="0"/>
              <a:t>Knowledge is Power</a:t>
            </a:r>
          </a:p>
          <a:p>
            <a:r>
              <a:rPr lang="en-US" dirty="0"/>
              <a:t>Bridging the barrier from information to knowledge.</a:t>
            </a:r>
          </a:p>
          <a:p>
            <a:endParaRPr lang="en-US" dirty="0"/>
          </a:p>
          <a:p>
            <a:r>
              <a:rPr lang="en-US" dirty="0"/>
              <a:t>Dignity:</a:t>
            </a:r>
          </a:p>
          <a:p>
            <a:r>
              <a:rPr lang="en-US" dirty="0"/>
              <a:t>A sense of pride in oneself and self-respect</a:t>
            </a:r>
          </a:p>
          <a:p>
            <a:r>
              <a:rPr lang="en-US" dirty="0"/>
              <a:t>(Human Dignity Definition)</a:t>
            </a:r>
          </a:p>
          <a:p>
            <a:r>
              <a:rPr lang="en-US" dirty="0"/>
              <a:t>http://www.duhaime.org/LegalDictionary/H/HumanDignity.aspx</a:t>
            </a:r>
          </a:p>
          <a:p>
            <a:endParaRPr lang="en-US" dirty="0"/>
          </a:p>
          <a:p>
            <a:r>
              <a:rPr lang="en-US" dirty="0"/>
              <a:t>The Digital Divide:</a:t>
            </a:r>
          </a:p>
          <a:p>
            <a:r>
              <a:rPr lang="en-US" dirty="0"/>
              <a:t>From information to knowledge (Knowledge is power)</a:t>
            </a:r>
          </a:p>
          <a:p>
            <a:endParaRPr lang="en-US" dirty="0"/>
          </a:p>
          <a:p>
            <a:r>
              <a:rPr lang="en-US" dirty="0"/>
              <a:t>The Barriers:</a:t>
            </a:r>
          </a:p>
          <a:p>
            <a:r>
              <a:rPr lang="en-US" dirty="0"/>
              <a:t>Message delivery and bias attitudes (Access, Understanding, Knowledge)</a:t>
            </a:r>
          </a:p>
          <a:p>
            <a:endParaRPr lang="en-US" dirty="0"/>
          </a:p>
          <a:p>
            <a:r>
              <a:rPr lang="en-US" dirty="0"/>
              <a:t>Designing for Dignity:</a:t>
            </a:r>
          </a:p>
          <a:p>
            <a:r>
              <a:rPr lang="en-US" dirty="0"/>
              <a:t>Designing a functional room, building, or smart city, requires features that allow humans to perceive their environment and make decisions. Entering a dark room, a sighted person dependent upon visual cues, will be disoriented, but if handed a flashlight, will be able to probe the environment to build a virtual model of the room in their mind. If the room is designed with audible and tactile features a blind person using assistive tools will be able to probe the environment to build a virtual model of the space within their mind. Likewise, humans probe the internet communication services to find and access information, to assimilate and understand content, to gain knowledge and make smart decisions. The level of pride and self-respect in achieving this goal will depend upon the model of Universal Design. The Dignity challenge is to bridge the accessibility gap, through multiple means of representation, multiple means of expression, and multiple means of engagement, that will create the best possible end-user experience.</a:t>
            </a:r>
          </a:p>
          <a:p>
            <a:endParaRPr lang="en-US" dirty="0"/>
          </a:p>
          <a:p>
            <a:r>
              <a:rPr lang="en-US" dirty="0"/>
              <a:t>What design barriers impact your ability to access, understand, and act upon information?</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rPr lang="en-US" dirty="0"/>
              <a:t>Usability is enabling</a:t>
            </a:r>
          </a:p>
          <a:p>
            <a:r>
              <a:rPr lang="en-US" dirty="0"/>
              <a:t>Bridging the barrier From accessibility to usability.</a:t>
            </a:r>
          </a:p>
          <a:p>
            <a:endParaRPr lang="en-US" dirty="0"/>
          </a:p>
          <a:p>
            <a:r>
              <a:rPr lang="en-US" dirty="0"/>
              <a:t>Independence:</a:t>
            </a:r>
          </a:p>
          <a:p>
            <a:r>
              <a:rPr lang="en-US" dirty="0"/>
              <a:t>Free from the influence or control of another and Self-governing</a:t>
            </a:r>
          </a:p>
          <a:p>
            <a:r>
              <a:rPr lang="en-US" dirty="0"/>
              <a:t>(Independent dictionary definition)</a:t>
            </a:r>
          </a:p>
          <a:p>
            <a:r>
              <a:rPr lang="en-US" dirty="0"/>
              <a:t>https://www.yourdictionary.com/independent</a:t>
            </a:r>
          </a:p>
          <a:p>
            <a:endParaRPr lang="en-US" dirty="0"/>
          </a:p>
          <a:p>
            <a:r>
              <a:rPr lang="en-US" dirty="0"/>
              <a:t>The Digital Divide:</a:t>
            </a:r>
          </a:p>
          <a:p>
            <a:r>
              <a:rPr lang="en-US" dirty="0"/>
              <a:t>From accessibility to usability (Usability is enabling)</a:t>
            </a:r>
          </a:p>
          <a:p>
            <a:endParaRPr lang="en-US" dirty="0"/>
          </a:p>
          <a:p>
            <a:r>
              <a:rPr lang="en-US" dirty="0"/>
              <a:t>The Barriers:</a:t>
            </a:r>
          </a:p>
          <a:p>
            <a:r>
              <a:rPr lang="en-US" dirty="0"/>
              <a:t>Design standards and government regulations (perceptions, myths, experiences)</a:t>
            </a:r>
          </a:p>
          <a:p>
            <a:endParaRPr lang="en-US" dirty="0"/>
          </a:p>
          <a:p>
            <a:r>
              <a:rPr lang="en-US" dirty="0"/>
              <a:t>Designing for independence:</a:t>
            </a:r>
          </a:p>
          <a:p>
            <a:r>
              <a:rPr lang="en-US" dirty="0"/>
              <a:t>Assuming you have access to the information and understand the options, can you independently act upon your decision, or are you dependent upon human assistance? A sighted person crossing the street will first look at the stop light, while a blind person may listen for traffic movement, search for an audible signal button or ask for assistance, but in both cases the individual is capable of walking across the street on their own power. An elevator with touch sensitive buttons and no tactile floor indicators, will be a challenge for a blind person to select the desired option. Likewise, internet communication services (online shopping, application forms, virtual learning, touch screen kiosk, and software tools) must be designed for independent use.</a:t>
            </a:r>
          </a:p>
          <a:p>
            <a:endParaRPr lang="en-US" dirty="0"/>
          </a:p>
          <a:p>
            <a:r>
              <a:rPr lang="en-US" dirty="0"/>
              <a:t>What activities prevent you from taking independent actions, due to design flaw barriers? Having the information, but not able to act upon the decision, creates dependencies.</a:t>
            </a: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rPr lang="en-US" dirty="0"/>
              <a:t>Active Is Inclusive</a:t>
            </a:r>
          </a:p>
          <a:p>
            <a:r>
              <a:rPr lang="en-US" dirty="0"/>
              <a:t>Bridging the barrier From passive to active.</a:t>
            </a:r>
          </a:p>
          <a:p>
            <a:endParaRPr lang="en-US" dirty="0"/>
          </a:p>
          <a:p>
            <a:r>
              <a:rPr lang="en-US" dirty="0"/>
              <a:t>Integration:</a:t>
            </a:r>
          </a:p>
          <a:p>
            <a:r>
              <a:rPr lang="en-US" dirty="0"/>
              <a:t>Assimilation within Social, economic and identity interpenetration</a:t>
            </a:r>
          </a:p>
          <a:p>
            <a:r>
              <a:rPr lang="en-US" dirty="0"/>
              <a:t>(Social integration definition)</a:t>
            </a:r>
          </a:p>
          <a:p>
            <a:r>
              <a:rPr lang="en-US" dirty="0"/>
              <a:t>https://en.wikipedia.org/wiki/Social_integration</a:t>
            </a:r>
          </a:p>
          <a:p>
            <a:endParaRPr lang="en-US" dirty="0"/>
          </a:p>
          <a:p>
            <a:r>
              <a:rPr lang="en-US" dirty="0"/>
              <a:t>The Digital Divide:</a:t>
            </a:r>
          </a:p>
          <a:p>
            <a:r>
              <a:rPr lang="en-US" dirty="0"/>
              <a:t>From passive to active (Active is inclusive)</a:t>
            </a:r>
          </a:p>
          <a:p>
            <a:endParaRPr lang="en-US" dirty="0"/>
          </a:p>
          <a:p>
            <a:r>
              <a:rPr lang="en-US" dirty="0"/>
              <a:t>The Barriers:</a:t>
            </a:r>
          </a:p>
          <a:p>
            <a:r>
              <a:rPr lang="en-US" dirty="0"/>
              <a:t>Inclusive dialogs and active participation (Innovation, Availability, Affordability)</a:t>
            </a:r>
          </a:p>
          <a:p>
            <a:endParaRPr lang="en-US" dirty="0"/>
          </a:p>
          <a:p>
            <a:r>
              <a:rPr lang="en-US" dirty="0"/>
              <a:t>Designing for Integration:</a:t>
            </a:r>
          </a:p>
          <a:p>
            <a:r>
              <a:rPr lang="en-US" dirty="0"/>
              <a:t>Assuming you have access to the information and able to act independently upon your options, are you an active participant or a passive observer? Government open and transparent processes encourage citizens to participate in online forums and consultation sessions, but for the most part marginalized groups are not included in the mainstream dialog. Service organizations often function as a facilitator for disabled people to accommodate government and business communication processes, as the voice of their constituents. Should innovative emerging technologies despite their imperfections be made available to organizations to support the digital communication needs of blind persons, as part of infrastructure upgrades. We have smart devices and artificial intelligent services that could be integrated into the design of buildings and transit, but are designers aware of the digital communication needs of blind persons?</a:t>
            </a:r>
          </a:p>
          <a:p>
            <a:endParaRPr lang="en-US" dirty="0"/>
          </a:p>
          <a:p>
            <a:r>
              <a:rPr lang="en-US" dirty="0"/>
              <a:t>Is accommodating the same as integrating?</a:t>
            </a:r>
          </a:p>
          <a:p>
            <a:r>
              <a:rPr lang="en-US" dirty="0"/>
              <a:t>Are you prevented from actively participating in activities due to the availability and affordability of technology?</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r>
              <a:rPr lang="en-US" dirty="0"/>
              <a:t>Stability Is Satisfaction</a:t>
            </a:r>
          </a:p>
          <a:p>
            <a:r>
              <a:rPr lang="en-US" dirty="0"/>
              <a:t>Bridging the barrier From chaos to stability.</a:t>
            </a:r>
          </a:p>
          <a:p>
            <a:endParaRPr lang="en-US" dirty="0"/>
          </a:p>
          <a:p>
            <a:r>
              <a:rPr lang="en-US" dirty="0"/>
              <a:t>Equality:</a:t>
            </a:r>
          </a:p>
          <a:p>
            <a:r>
              <a:rPr lang="en-US" dirty="0"/>
              <a:t>Social justice and Equal opportunities; achieve wealth, prestige, power</a:t>
            </a:r>
          </a:p>
          <a:p>
            <a:r>
              <a:rPr lang="en-US" dirty="0"/>
              <a:t>(Social equality definition)</a:t>
            </a:r>
          </a:p>
          <a:p>
            <a:r>
              <a:rPr lang="en-US" dirty="0"/>
              <a:t>https://en.wikipedia.org/wiki/Social_equality</a:t>
            </a:r>
          </a:p>
          <a:p>
            <a:endParaRPr lang="en-US" dirty="0"/>
          </a:p>
          <a:p>
            <a:r>
              <a:rPr lang="en-US" dirty="0"/>
              <a:t>The Digital Divide:</a:t>
            </a:r>
          </a:p>
          <a:p>
            <a:r>
              <a:rPr lang="en-US" dirty="0"/>
              <a:t>From chaos to stability (Collaborative processes and top down innovation).</a:t>
            </a:r>
          </a:p>
          <a:p>
            <a:endParaRPr lang="en-US" dirty="0"/>
          </a:p>
          <a:p>
            <a:r>
              <a:rPr lang="en-US" dirty="0"/>
              <a:t>The Barriers:</a:t>
            </a:r>
          </a:p>
          <a:p>
            <a:r>
              <a:rPr lang="en-US" dirty="0"/>
              <a:t>Collaborative processes and top down innovation (Attitude, Policies, Behavior)</a:t>
            </a:r>
          </a:p>
          <a:p>
            <a:endParaRPr lang="en-US" dirty="0"/>
          </a:p>
          <a:p>
            <a:r>
              <a:rPr lang="en-US" dirty="0"/>
              <a:t>Designing for equality:</a:t>
            </a:r>
          </a:p>
          <a:p>
            <a:r>
              <a:rPr lang="en-US" dirty="0"/>
              <a:t>The digital revolution has imposed unprecedented pressures upon organizations, and has disrupted the traditional management model. The struggle for competitive advantage has forced organizations to respond to the rapid changes in technology innovation and human rights demands. This has had a huge impact on the health of Canadian workers, and has resulted in systemic barriers in the job market for blind persons. Bridging the divide between Leadership understanding of accessibility and management implementation of accessibility is often the battle ground of Employment policies and real life experiences. Do diversity inclusion and accommodation programs equalize the workplace for blind employees? Is separate but equal acceptable? Universal design must consider, not just products and services, but also management and human resource processes.</a:t>
            </a:r>
          </a:p>
          <a:p>
            <a:endParaRPr lang="en-US" dirty="0"/>
          </a:p>
          <a:p>
            <a:r>
              <a:rPr lang="en-US" dirty="0"/>
              <a:t>Should accessibility barriers be the causality for job dismissal?</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lang="en-US" dirty="0"/>
              <a:t>Conclusion</a:t>
            </a:r>
          </a:p>
          <a:p>
            <a:endParaRPr lang="en-US" dirty="0"/>
          </a:p>
          <a:p>
            <a:r>
              <a:rPr lang="en-US" dirty="0"/>
              <a:t>Universal design refers to broad-spectrum ideas meant to produce buildings, products and environments that are inherently accessible to older people, people without disabilities and people with disabilities.</a:t>
            </a:r>
          </a:p>
          <a:p>
            <a:endParaRPr lang="en-US" dirty="0"/>
          </a:p>
          <a:p>
            <a:r>
              <a:rPr lang="en-US" dirty="0"/>
              <a:t>We need to integrate Smart City Principles through:</a:t>
            </a:r>
          </a:p>
          <a:p>
            <a:r>
              <a:rPr lang="en-US" dirty="0"/>
              <a:t>engagement,</a:t>
            </a:r>
          </a:p>
          <a:p>
            <a:r>
              <a:rPr lang="en-US" dirty="0"/>
              <a:t>collaboration, and</a:t>
            </a:r>
          </a:p>
          <a:p>
            <a:r>
              <a:rPr lang="en-US" dirty="0"/>
              <a:t>experimentation.</a:t>
            </a:r>
          </a:p>
          <a:p>
            <a:endParaRPr lang="en-US" dirty="0"/>
          </a:p>
          <a:p>
            <a:r>
              <a:rPr lang="en-US" dirty="0"/>
              <a:t>Bridging real-life barriers requires a design model of:</a:t>
            </a:r>
          </a:p>
          <a:p>
            <a:r>
              <a:rPr lang="en-US" dirty="0"/>
              <a:t>Multiple means of representation,</a:t>
            </a:r>
          </a:p>
          <a:p>
            <a:r>
              <a:rPr lang="en-US" dirty="0"/>
              <a:t>Multiple means of expression, and</a:t>
            </a:r>
          </a:p>
          <a:p>
            <a:r>
              <a:rPr lang="en-US" dirty="0"/>
              <a:t>Multiple means of engagement.</a:t>
            </a:r>
          </a:p>
          <a:p>
            <a:endParaRPr lang="en-US" dirty="0"/>
          </a:p>
          <a:p>
            <a:r>
              <a:rPr lang="en-US" dirty="0"/>
              <a:t>Organizations must avoid the pitfalls:</a:t>
            </a:r>
          </a:p>
          <a:p>
            <a:r>
              <a:rPr lang="en-US" dirty="0"/>
              <a:t>Insufficient research,</a:t>
            </a:r>
          </a:p>
          <a:p>
            <a:r>
              <a:rPr lang="en-US" dirty="0"/>
              <a:t>Ineffective design, and</a:t>
            </a:r>
          </a:p>
          <a:p>
            <a:r>
              <a:rPr lang="en-US" dirty="0"/>
              <a:t>Absence of end-user feedback.</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lang="en-US" dirty="0"/>
              <a:t>David Best Profile</a:t>
            </a:r>
          </a:p>
          <a:p>
            <a:endParaRPr lang="en-US" dirty="0"/>
          </a:p>
          <a:p>
            <a:r>
              <a:rPr lang="en-US" dirty="0"/>
              <a:t>Contact:</a:t>
            </a:r>
          </a:p>
          <a:p>
            <a:endParaRPr lang="en-US" dirty="0"/>
          </a:p>
          <a:p>
            <a:r>
              <a:rPr lang="en-US" dirty="0"/>
              <a:t>David Best, Accessibility Information Technology Specialist</a:t>
            </a:r>
          </a:p>
          <a:p>
            <a:r>
              <a:rPr lang="en-US" dirty="0"/>
              <a:t>Business and Educational Services in Technology</a:t>
            </a:r>
          </a:p>
          <a:p>
            <a:r>
              <a:rPr lang="en-US" dirty="0"/>
              <a:t>Helping organizations to increase productivity and market growth through innovation and collaboration. </a:t>
            </a:r>
          </a:p>
          <a:p>
            <a:r>
              <a:rPr lang="en-US" dirty="0"/>
              <a:t>Email: info@davidbest.ca</a:t>
            </a:r>
          </a:p>
          <a:p>
            <a:r>
              <a:rPr lang="en-US" dirty="0"/>
              <a:t>Skype: DaveBest99</a:t>
            </a:r>
          </a:p>
          <a:p>
            <a:endParaRPr lang="en-US" dirty="0"/>
          </a:p>
          <a:p>
            <a:r>
              <a:rPr lang="en-US" dirty="0"/>
              <a:t>Website: http://www.david.best</a:t>
            </a:r>
          </a:p>
          <a:p>
            <a:r>
              <a:rPr lang="en-US" dirty="0"/>
              <a:t>LinkedIn:  http://ca.linkedin.com/in/davebest99</a:t>
            </a:r>
          </a:p>
          <a:p>
            <a:r>
              <a:rPr lang="en-US" dirty="0"/>
              <a:t>Twitter: @davebest99</a:t>
            </a:r>
          </a:p>
          <a:p>
            <a:r>
              <a:rPr lang="en-US" dirty="0"/>
              <a:t>Google: http://google.com/+DavidBest99</a:t>
            </a:r>
          </a:p>
          <a:p>
            <a:r>
              <a:rPr lang="en-US" dirty="0" err="1"/>
              <a:t>Youtube</a:t>
            </a:r>
            <a:r>
              <a:rPr lang="en-US" dirty="0"/>
              <a:t>: https://www.youtube.com/channel/UC2g1Mx39Sq5ve_NUkzlSFwQ</a:t>
            </a:r>
          </a:p>
          <a:p>
            <a:endParaRPr lang="en-US" dirty="0"/>
          </a:p>
          <a:p>
            <a:endParaRPr lang="en-US" dirty="0"/>
          </a:p>
          <a:p>
            <a:r>
              <a:rPr lang="en-US" dirty="0"/>
              <a:t>Biography:</a:t>
            </a:r>
          </a:p>
          <a:p>
            <a:endParaRPr lang="en-US" dirty="0"/>
          </a:p>
          <a:p>
            <a:r>
              <a:rPr lang="en-US" dirty="0"/>
              <a:t>As an Accessibility IT Specialist, with more than 30 years of working experience, in software design and development, project management, diversity leadership, and disability advocacy, David is persistent in seeking out accessibility business best practice solutions. Recently retired from IBM, David is now an entrepreneur actively supporting Ontario organizations. As an Information Technology Specialist, an Accessibility Consultant, a Digital Inclusion Advocate, and an Assistive Technology user, David have experienced the digital divide, confronted workplace challenges, implemented best practice inclusion strategies, mentored peer support group initiatives, facilitated web design workshops, and promoted emerging technologies that inspire independence and confidence.</a:t>
            </a:r>
          </a:p>
          <a:p>
            <a:endParaRPr lang="en-US" dirty="0"/>
          </a:p>
          <a:p>
            <a:r>
              <a:rPr lang="en-US" dirty="0"/>
              <a:t>As an Information Technology Specialist, David works with software developers (D2L, Google Angular, Rangle.io, </a:t>
            </a:r>
            <a:r>
              <a:rPr lang="en-US" dirty="0" err="1"/>
              <a:t>Loblaws</a:t>
            </a:r>
            <a:r>
              <a:rPr lang="en-US" dirty="0"/>
              <a:t>, George Brown College, Ontario Public Service, ...), in creating knowledge skills for accessibility and usability software design, development and testing.</a:t>
            </a:r>
          </a:p>
          <a:p>
            <a:endParaRPr lang="en-US" dirty="0"/>
          </a:p>
          <a:p>
            <a:r>
              <a:rPr lang="en-US" dirty="0"/>
              <a:t>As an Accessibility Consultant, David is an Appointee to the Ontario government AODA advisory council, Brock University Accessibility Advisory Council member, Canadian with Disability Act Ministry Advisor, member of the AEBC Board of Directors, and supports forward thinking organizations with accessibility subject matter expertise.</a:t>
            </a:r>
          </a:p>
          <a:p>
            <a:endParaRPr lang="en-US" dirty="0"/>
          </a:p>
          <a:p>
            <a:r>
              <a:rPr lang="en-US" dirty="0"/>
              <a:t>As a Digital Inclusion Advocate, David is a frequent speaker at software and accessibility conferences (Canadian International and the Ontario Digital Summits), facilitator for training workshops, supports emerging innovation augmented reality tools, and gives voice to the digital communication needs of blind Canadians.</a:t>
            </a:r>
          </a:p>
          <a:p>
            <a:endParaRPr lang="en-US" dirty="0"/>
          </a:p>
          <a:p>
            <a:r>
              <a:rPr lang="en-US" dirty="0"/>
              <a:t>To learn more visit</a:t>
            </a:r>
          </a:p>
          <a:p>
            <a:r>
              <a:rPr lang="en-US" dirty="0"/>
              <a:t>Profile: http://www.david.best/profile.shtml#mpp</a:t>
            </a:r>
          </a:p>
          <a:p>
            <a:r>
              <a:rPr lang="en-US" dirty="0"/>
              <a:t>Activities: http://www.david.best/activities.shtml#active</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dirty="0"/>
              <a:t>Thank you</a:t>
            </a:r>
            <a:r>
              <a:rPr lang="en-US" dirty="0"/>
              <a:t>!</a:t>
            </a:r>
            <a:endParaRPr dirty="0"/>
          </a:p>
          <a:p>
            <a:endParaRPr dirty="0"/>
          </a:p>
          <a:p>
            <a:r>
              <a:rPr dirty="0"/>
              <a:t>David Best, Accessibility Information Technology Specialist and Advocate</a:t>
            </a:r>
          </a:p>
          <a:p>
            <a:r>
              <a:rPr dirty="0"/>
              <a:t>Email: david.best@inclusivemedia.ca</a:t>
            </a:r>
          </a:p>
          <a:p>
            <a:r>
              <a:rPr dirty="0"/>
              <a:t>URL: </a:t>
            </a:r>
            <a:r>
              <a:rPr dirty="0" err="1"/>
              <a:t>www.david.best</a:t>
            </a:r>
            <a:endParaRPr dirty="0"/>
          </a:p>
          <a:p>
            <a:endParaRPr dirty="0"/>
          </a:p>
          <a:p>
            <a:r>
              <a:rPr dirty="0"/>
              <a:t>We help make your work accessible to everyone</a:t>
            </a:r>
          </a:p>
          <a:p>
            <a:r>
              <a:rPr dirty="0"/>
              <a:t>Inclusive media &amp; design (IMD)</a:t>
            </a:r>
          </a:p>
          <a:p>
            <a:r>
              <a:rPr dirty="0"/>
              <a:t>2255b Queen St. E, Suite 1108, Toronto Ontario, M4E-1G3</a:t>
            </a:r>
          </a:p>
          <a:p>
            <a:r>
              <a:rPr dirty="0"/>
              <a:t>www.inclusivemedia.ca</a:t>
            </a:r>
            <a:endParaRPr lang="en-US"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rPr dirty="0"/>
              <a:t>Learning objectives</a:t>
            </a:r>
          </a:p>
          <a:p>
            <a:pPr marL="457200" indent="-457200">
              <a:buSzPct val="100000"/>
              <a:buAutoNum type="arabicPeriod"/>
            </a:pPr>
            <a:endParaRPr dirty="0"/>
          </a:p>
          <a:p>
            <a:pPr marL="457200" indent="-457200">
              <a:buSzPct val="100000"/>
              <a:buAutoNum type="arabicPeriod"/>
            </a:pPr>
            <a:r>
              <a:rPr dirty="0"/>
              <a:t>A greater level of understanding in the business need for flexibility and community engagement. sustainable growth in revenue, return on investment, and profitability is not just about legal compliance.</a:t>
            </a:r>
          </a:p>
          <a:p>
            <a:pPr marL="457200" indent="-457200">
              <a:buSzPct val="100000"/>
              <a:buAutoNum type="arabicPeriod"/>
            </a:pPr>
            <a:endParaRPr dirty="0"/>
          </a:p>
          <a:p>
            <a:pPr marL="457200" indent="-457200">
              <a:buSzPct val="100000"/>
              <a:buAutoNum type="arabicPeriod" startAt="2"/>
            </a:pPr>
            <a:r>
              <a:rPr dirty="0"/>
              <a:t>A greater appreciation for product and service standards. A competitive advantage is built upon talent and market growth.</a:t>
            </a:r>
          </a:p>
          <a:p>
            <a:pPr marL="457200" indent="-457200">
              <a:buSzPct val="100000"/>
              <a:buAutoNum type="arabicPeriod" startAt="2"/>
            </a:pPr>
            <a:endParaRPr dirty="0"/>
          </a:p>
          <a:p>
            <a:pPr marL="457200" indent="-457200">
              <a:buSzPct val="100000"/>
              <a:buAutoNum type="arabicPeriod" startAt="3"/>
            </a:pPr>
            <a:r>
              <a:rPr dirty="0"/>
              <a:t>Motivate to embrace change, and create a business model that enables people. Innovation and collaboration is at the intersection where humans and machines connect.</a:t>
            </a:r>
          </a:p>
          <a:p>
            <a:pPr marL="457200" indent="-457200">
              <a:buSzPct val="100000"/>
              <a:buAutoNum type="arabicPeriod" startAt="3"/>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Peter F. Drucker</a:t>
            </a:r>
          </a:p>
          <a:p>
            <a:endParaRPr lang="en-US" dirty="0"/>
          </a:p>
          <a:p>
            <a:r>
              <a:rPr lang="en-US" dirty="0"/>
              <a:t>LEADER:</a:t>
            </a:r>
          </a:p>
          <a:p>
            <a:endParaRPr lang="en-US" dirty="0"/>
          </a:p>
          <a:p>
            <a:r>
              <a:rPr lang="en-US" dirty="0"/>
              <a:t>Learn</a:t>
            </a:r>
          </a:p>
          <a:p>
            <a:r>
              <a:rPr lang="en-US" dirty="0"/>
              <a:t>Learning is the work. Great leaders take professional growth seriously as they know there is no perfection in any position, just daily improvement. Leaders make the time to learn and get better on a daily basis. They also make their learning visible to inspire others to follow suit. Leaders who lover their work are always learning.</a:t>
            </a:r>
          </a:p>
          <a:p>
            <a:endParaRPr lang="en-US" dirty="0"/>
          </a:p>
          <a:p>
            <a:r>
              <a:rPr lang="en-US" dirty="0"/>
              <a:t>Empower</a:t>
            </a:r>
          </a:p>
          <a:p>
            <a:r>
              <a:rPr lang="en-US" dirty="0"/>
              <a:t>A key element of effective leadership is to empower others to take risks, remove the fear of failure, and grant autonomy to innovate.  People that are empowered find greater value in the work they are engaged in. Empowerment leads to respect and trust, which builds powerful relationships where everyone is focused on attaining specified goals.</a:t>
            </a:r>
          </a:p>
          <a:p>
            <a:endParaRPr lang="en-US" dirty="0"/>
          </a:p>
          <a:p>
            <a:r>
              <a:rPr lang="en-US" dirty="0"/>
              <a:t>Adapt</a:t>
            </a:r>
          </a:p>
          <a:p>
            <a:r>
              <a:rPr lang="en-US" dirty="0"/>
              <a:t>Everything can change in a heartbeat.  As such, leaders must embrace a sense of flexibility and openness to change accordingly in certain cases. The ability to adapt to an array of situations, challenges, and pressures are pivotal to accomplish goals. Success in life is intimately intertwined into an organism’s ability to adapt in order to survive. As leaders adapt they evolve into better leaders.</a:t>
            </a:r>
          </a:p>
          <a:p>
            <a:endParaRPr lang="en-US" dirty="0"/>
          </a:p>
          <a:p>
            <a:r>
              <a:rPr lang="en-US" dirty="0"/>
              <a:t>Delegate</a:t>
            </a:r>
          </a:p>
          <a:p>
            <a:r>
              <a:rPr lang="en-US" dirty="0"/>
              <a:t>No leader can do everything by him or herself. The decisiveness to delegate certain tasks and responsibilities is not a weakness. On the contrary, it allows leaders to apply more focus to areas of greater importance.  It also builds confidence in others in their ability as co-leaders of an organization even if they don’t have a fancy title.</a:t>
            </a:r>
          </a:p>
          <a:p>
            <a:endParaRPr lang="en-US" dirty="0"/>
          </a:p>
          <a:p>
            <a:r>
              <a:rPr lang="en-US" dirty="0"/>
              <a:t>Engage</a:t>
            </a:r>
          </a:p>
          <a:p>
            <a:r>
              <a:rPr lang="en-US" dirty="0"/>
              <a:t>In the sharing economy there might not be anything more important than information. Leaders understand this fact and develop strategies to authentically engage their stakeholders through multi-dimensional communications, by taking control of public relations, and developing a positive brand presence. Increased engagement results by meeting stakeholders where they are at, encouraging two-way communications, and becoming the storyteller-in-chief.</a:t>
            </a:r>
          </a:p>
          <a:p>
            <a:endParaRPr lang="en-US" dirty="0"/>
          </a:p>
          <a:p>
            <a:r>
              <a:rPr lang="en-US" dirty="0"/>
              <a:t>Reflect</a:t>
            </a:r>
          </a:p>
          <a:p>
            <a:r>
              <a:rPr lang="en-US" dirty="0"/>
              <a:t>It is quite difficult to find a great leader who does not reflect daily on his or her work.  Reflection in a digital world can take many forms and results in greater transparency. It is not how one chooses to reflect, but an emphasis to integrate this process consistently that defines a great leader.</a:t>
            </a:r>
          </a:p>
          <a:p>
            <a:endParaRPr lang="en-US" dirty="0"/>
          </a:p>
          <a:p>
            <a:endParaRPr lang="en-US" dirty="0"/>
          </a:p>
          <a:p>
            <a:r>
              <a:rPr lang="en-US" dirty="0"/>
              <a:t>Leadership skills</a:t>
            </a:r>
          </a:p>
          <a:p>
            <a:r>
              <a:rPr lang="en-US" dirty="0"/>
              <a:t>The right project leader can prioritize, direct, challenge, support, delegate and encourage while maintaining focus on the overall goal.</a:t>
            </a:r>
          </a:p>
          <a:p>
            <a:endParaRPr lang="en-US" dirty="0"/>
          </a:p>
          <a:p>
            <a:r>
              <a:rPr lang="en-US" dirty="0"/>
              <a:t>1) It will be the leaders responsibility to define the vision and strategy for the project.  Without both of these the project will be difficult to achieve as the team may easily get off track.</a:t>
            </a:r>
          </a:p>
          <a:p>
            <a:endParaRPr lang="en-US" dirty="0"/>
          </a:p>
          <a:p>
            <a:r>
              <a:rPr lang="en-US" dirty="0"/>
              <a:t>2) The project leaders should have experience leading mission critical, time pressed projects relevant to the task at hand.  There is no substitute for having experience.  When all is not going well the leader will know how to manage the team through the crisis and not be overwhelmed by the obstacles the team faces.</a:t>
            </a:r>
          </a:p>
          <a:p>
            <a:endParaRPr lang="en-US" dirty="0"/>
          </a:p>
          <a:p>
            <a:r>
              <a:rPr lang="en-US" dirty="0"/>
              <a:t>3) It is essential for the leader to have proactive problem solving skills.  The project leader must be a strong decision  maker able to balance quality and progress within the timelines. You are either part of the problem or part of the solution.</a:t>
            </a:r>
          </a:p>
          <a:p>
            <a:endParaRPr lang="en-US" dirty="0"/>
          </a:p>
          <a:p>
            <a:r>
              <a:rPr lang="en-US" dirty="0"/>
              <a:t>4) The leader should possess the ability to build consensus and communicate the decision clearly.  Consensus is our traditional way of making decisions. Some refer to this as win/win.  It takes longer than other forms of making decisions but it is the best way to get everyone on the team to support the decision.</a:t>
            </a:r>
          </a:p>
          <a:p>
            <a:endParaRPr lang="en-US" dirty="0"/>
          </a:p>
          <a:p>
            <a:r>
              <a:rPr lang="en-US" dirty="0"/>
              <a:t>5) You should have the ability to work up and down the organization.  As the project leader you need to know how to get the support of Tribal leadership which will be vital to the success of the project.  At the same time you will need to work effectively with everyone in the organization that will be affected by the outcomes of the team.</a:t>
            </a:r>
          </a:p>
          <a:p>
            <a:endParaRPr lang="en-US" dirty="0"/>
          </a:p>
          <a:p>
            <a:endParaRPr lang="en-US" dirty="0"/>
          </a:p>
          <a:p>
            <a:r>
              <a:rPr lang="en-US" dirty="0"/>
              <a:t>"Management is doing things right; leadership is doing the right things."</a:t>
            </a:r>
          </a:p>
          <a:p>
            <a:r>
              <a:rPr lang="en-US" dirty="0"/>
              <a:t>Peter F. Drucker</a:t>
            </a:r>
          </a:p>
          <a:p>
            <a:endParaRPr lang="en-US" dirty="0"/>
          </a:p>
          <a:p>
            <a:r>
              <a:rPr lang="en-US" dirty="0"/>
              <a:t>A simple distinction between leading and managing.</a:t>
            </a:r>
          </a:p>
          <a:p>
            <a:r>
              <a:rPr lang="en-US" dirty="0"/>
              <a:t>Before you worry about doing things better, faster, cheaper, you should worry about whether you are even doing the right things.</a:t>
            </a:r>
          </a:p>
          <a:p>
            <a:r>
              <a:rPr lang="en-US" dirty="0"/>
              <a:t>After all, who cares about doing things right, if you aren’t even doing the right things.</a:t>
            </a:r>
          </a:p>
          <a:p>
            <a:r>
              <a:rPr lang="en-US" dirty="0"/>
              <a:t>Once you are doing the right things, then you can worry about doing things right.</a:t>
            </a:r>
          </a:p>
          <a:p>
            <a:endParaRPr lang="en-US" dirty="0"/>
          </a:p>
          <a:p>
            <a:r>
              <a:rPr lang="en-US" dirty="0"/>
              <a:t>As Peter Drucker once proclaimed,</a:t>
            </a:r>
          </a:p>
          <a:p>
            <a:r>
              <a:rPr lang="en-US" dirty="0"/>
              <a:t>management is doing things right; improving operational performance, maximizing revenues, and reducing expenses while increasing artistic production values and audience appreciation.</a:t>
            </a:r>
          </a:p>
          <a:p>
            <a:r>
              <a:rPr lang="en-US" dirty="0"/>
              <a:t>Leadership is doing the right things; setting organizational priorities and allocating human and fiscal resources to </a:t>
            </a:r>
            <a:r>
              <a:rPr lang="en-US" dirty="0" err="1"/>
              <a:t>fullfill</a:t>
            </a:r>
            <a:r>
              <a:rPr lang="en-US" dirty="0"/>
              <a:t> the organization’s vision.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lang="en-US" dirty="0"/>
              <a:t>Peter F Drucker image</a:t>
            </a:r>
          </a:p>
          <a:p>
            <a:endParaRPr lang="en-US" dirty="0"/>
          </a:p>
          <a:p>
            <a:r>
              <a:rPr lang="en-US" dirty="0"/>
              <a:t>Peter F Drucker, the father of modern management was a social commentator and preeminent business philosopher. Born on November 19, 1909, As a management consultant wrote books and other scholarly articles, exploring the ways in which businesses; governments and the non-profit sectors of society get organized. His distinction between management and leadership has been a popular topic for debate for several years.</a:t>
            </a:r>
          </a:p>
          <a:p>
            <a:endParaRPr dirty="0"/>
          </a:p>
        </p:txBody>
      </p:sp>
    </p:spTree>
    <p:extLst>
      <p:ext uri="{BB962C8B-B14F-4D97-AF65-F5344CB8AC3E}">
        <p14:creationId xmlns:p14="http://schemas.microsoft.com/office/powerpoint/2010/main" val="100287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xfrm>
            <a:off x="381000" y="685800"/>
            <a:ext cx="6096000" cy="3429000"/>
          </a:xfrm>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rPr lang="en-US" dirty="0"/>
              <a:t>Steve Jobs</a:t>
            </a:r>
          </a:p>
          <a:p>
            <a:endParaRPr lang="en-US" dirty="0"/>
          </a:p>
          <a:p>
            <a:r>
              <a:rPr lang="en-US" dirty="0"/>
              <a:t>“Innovation distinguishes between a leader and a follower.”</a:t>
            </a:r>
          </a:p>
          <a:p>
            <a:r>
              <a:rPr lang="en-US" dirty="0"/>
              <a:t>Steve Jobs</a:t>
            </a:r>
          </a:p>
          <a:p>
            <a:endParaRPr lang="en-US" dirty="0"/>
          </a:p>
          <a:p>
            <a:r>
              <a:rPr lang="en-US" dirty="0"/>
              <a:t>Do what you love. Passion is everything. Innovation doesn’t happen without it. Dig deep to identify your true passion. Steve Jobs was not passionate about computers; he was passionate about building tools to help people unleash their potential. One of the most profound remarks Jobs ever made occurred at the end of one of his last major public presentations. Jobs said, “It’s the intersection of technology and liberal arts that makes our hearts sing.”</a:t>
            </a:r>
          </a:p>
          <a:p>
            <a:endParaRPr lang="en-US" dirty="0"/>
          </a:p>
          <a:p>
            <a:r>
              <a:rPr lang="en-US" dirty="0"/>
              <a:t>By following Steve Jobs' visionary example, you'll discover exciting new ways to unlock your creative potential and to foster an environment that encourages innovation and allows it to flourish. You'll learn how to match - and beat - the most powerful competitors, develop the most revolutionary products, attract the most loyal customers, and thrive in the most challenging times.</a:t>
            </a:r>
          </a:p>
          <a:p>
            <a:endParaRPr lang="en-US" dirty="0"/>
          </a:p>
          <a:p>
            <a:r>
              <a:rPr lang="en-US" dirty="0"/>
              <a:t>(Steve Jobs' most inspiring Speech snippet next slide, click once and it will begin.)</a:t>
            </a:r>
          </a:p>
        </p:txBody>
      </p:sp>
    </p:spTree>
    <p:extLst>
      <p:ext uri="{BB962C8B-B14F-4D97-AF65-F5344CB8AC3E}">
        <p14:creationId xmlns:p14="http://schemas.microsoft.com/office/powerpoint/2010/main" val="176034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xfrm>
            <a:off x="381000" y="685800"/>
            <a:ext cx="6096000" cy="3429000"/>
          </a:xfrm>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rPr lang="en-US" dirty="0"/>
              <a:t>Steve Jobs image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xfrm>
            <a:off x="381000" y="685800"/>
            <a:ext cx="6096000" cy="3429000"/>
          </a:xfrm>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rPr lang="en-US" dirty="0"/>
              <a:t>Ronald Reagan</a:t>
            </a:r>
          </a:p>
          <a:p>
            <a:endParaRPr lang="en-US" dirty="0"/>
          </a:p>
          <a:p>
            <a:r>
              <a:rPr lang="en-US" dirty="0"/>
              <a:t>"The greatest leader is not necessarily the one who does the greatest things. He is the one that gets the people to do the greatest things."</a:t>
            </a:r>
          </a:p>
          <a:p>
            <a:r>
              <a:rPr lang="en-US" dirty="0"/>
              <a:t>Ronald Reagan with Mike Wallace, 60 Minutes, December 14, 1975</a:t>
            </a:r>
          </a:p>
          <a:p>
            <a:endParaRPr lang="en-US" dirty="0"/>
          </a:p>
          <a:p>
            <a:r>
              <a:rPr lang="en-US" dirty="0"/>
              <a:t>Reagan believed that it is important for a leader to rise above secondary concerns to remain consistent and focused. His most important task was keeping his staff focused despite daily distractions. One of his aides recalled: "It was striking how often we on the staff would become highly agitated by the latest news bulletins. Reagan saw the same events as nothing more than a bump in the road; things would get better tomorrow. His horizons were just not the same as ours."</a:t>
            </a:r>
          </a:p>
          <a:p>
            <a:endParaRPr lang="en-US" dirty="0"/>
          </a:p>
          <a:p>
            <a:r>
              <a:rPr lang="en-US" dirty="0"/>
              <a:t>Ronald Reagan on Leadership | Leading Blog: A Leadership Blog</a:t>
            </a:r>
          </a:p>
          <a:p>
            <a:r>
              <a:rPr lang="en-US" dirty="0"/>
              <a:t>https://www.leadershipnow.com/leadingblog/2011/02/ronald_reagan_on_leadership.html</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lang="en-US" dirty="0"/>
              <a:t>[a click will </a:t>
            </a:r>
            <a:r>
              <a:rPr lang="en-US" dirty="0" err="1"/>
              <a:t>brinf</a:t>
            </a:r>
            <a:r>
              <a:rPr lang="en-US" dirty="0"/>
              <a:t> in point 1, another point 2]</a:t>
            </a:r>
          </a:p>
          <a:p>
            <a:endParaRPr lang="en-US" dirty="0"/>
          </a:p>
          <a:p>
            <a:r>
              <a:rPr lang="en-US" dirty="0"/>
              <a:t>Global</a:t>
            </a:r>
            <a:r>
              <a:rPr lang="en-US" baseline="0" dirty="0"/>
              <a:t> Trends</a:t>
            </a:r>
          </a:p>
          <a:p>
            <a:endParaRPr lang="en-US" dirty="0"/>
          </a:p>
          <a:p>
            <a:r>
              <a:rPr lang="en-US" dirty="0"/>
              <a:t>There are two global trends driving the digital economy by seamlessly integrating machines and people:</a:t>
            </a:r>
          </a:p>
          <a:p>
            <a:endParaRPr lang="en-US" dirty="0"/>
          </a:p>
          <a:p>
            <a:r>
              <a:rPr lang="en-US" dirty="0"/>
              <a:t>1. Human Rights: People connecting together through a vast network, are closing the gap in cultural differences and levels of education.</a:t>
            </a:r>
          </a:p>
          <a:p>
            <a:endParaRPr lang="en-US" dirty="0"/>
          </a:p>
          <a:p>
            <a:r>
              <a:rPr lang="en-US" dirty="0"/>
              <a:t>2. Technology Innovation: Machines connected together through a network, provide big data analytics and artificial intelligence, for economic growth.</a:t>
            </a:r>
          </a:p>
          <a:p>
            <a:endParaRPr lang="en-US" dirty="0"/>
          </a:p>
          <a:p>
            <a:r>
              <a:rPr lang="en-US" dirty="0"/>
              <a:t>Human Social Development:</a:t>
            </a:r>
          </a:p>
          <a:p>
            <a:r>
              <a:rPr lang="en-US" dirty="0"/>
              <a:t>• In the 1960's we measured people ability by their IQ, intelligence.</a:t>
            </a:r>
          </a:p>
          <a:p>
            <a:r>
              <a:rPr lang="en-US" dirty="0"/>
              <a:t>• In the 1970's the women's movement promoted EQ, emotional ability to build relationships and value people.</a:t>
            </a:r>
          </a:p>
          <a:p>
            <a:r>
              <a:rPr lang="en-US" dirty="0"/>
              <a:t>• In the 1980's a shrinking world (increased air travel and telecommunications) forced us to think SQ, social ability to understand and accept people of differing values and perspectives.</a:t>
            </a:r>
          </a:p>
          <a:p>
            <a:r>
              <a:rPr lang="en-US" dirty="0"/>
              <a:t>• In the 1990's governments legislated standards and policies for PQ, political correctness in speech and </a:t>
            </a:r>
            <a:r>
              <a:rPr lang="en-US" dirty="0" err="1"/>
              <a:t>behaviour</a:t>
            </a:r>
            <a:r>
              <a:rPr lang="en-US" dirty="0"/>
              <a:t>.</a:t>
            </a:r>
          </a:p>
          <a:p>
            <a:r>
              <a:rPr lang="en-US" dirty="0"/>
              <a:t>• In the past decade, we shifted toward Cultural Intelligence (CQ), engaging and interacting with people around the world.</a:t>
            </a:r>
          </a:p>
          <a:p>
            <a:r>
              <a:rPr lang="en-US" dirty="0"/>
              <a:t>• This decade may be known as the Digital Intelligence era (DQ), the merging of people and machines.</a:t>
            </a:r>
          </a:p>
          <a:p>
            <a:endParaRPr lang="en-US" dirty="0"/>
          </a:p>
          <a:p>
            <a:r>
              <a:rPr lang="en-US" dirty="0"/>
              <a:t>Innovation and Technology Development:</a:t>
            </a:r>
          </a:p>
          <a:p>
            <a:r>
              <a:rPr lang="en-US" dirty="0"/>
              <a:t>• In the 1970's disabled people were beginning to use GPS, OCR, voice recognition, and digital technologies.</a:t>
            </a:r>
          </a:p>
          <a:p>
            <a:r>
              <a:rPr lang="en-US" dirty="0"/>
              <a:t>• In the early 1900's assistive technologies were stand alone devices.</a:t>
            </a:r>
          </a:p>
          <a:p>
            <a:r>
              <a:rPr lang="en-US" dirty="0"/>
              <a:t>• In the latter half of the 1900's digital communications was primarily character based.</a:t>
            </a:r>
          </a:p>
          <a:p>
            <a:r>
              <a:rPr lang="en-US" dirty="0"/>
              <a:t>• In the past decade </a:t>
            </a:r>
            <a:r>
              <a:rPr lang="en-US" dirty="0" err="1"/>
              <a:t>Graphicl</a:t>
            </a:r>
            <a:r>
              <a:rPr lang="en-US" dirty="0"/>
              <a:t> User Interfaces (GUI) were increasingly in use, creating new barriers for disabled people.</a:t>
            </a:r>
          </a:p>
          <a:p>
            <a:r>
              <a:rPr lang="en-US" dirty="0"/>
              <a:t>• In the past decade assistive technology support began appearing in mainstream products.</a:t>
            </a:r>
          </a:p>
          <a:p>
            <a:r>
              <a:rPr lang="en-US" dirty="0"/>
              <a:t>• We now see a movement toward </a:t>
            </a:r>
            <a:r>
              <a:rPr lang="en-US" dirty="0" err="1"/>
              <a:t>minaturization</a:t>
            </a:r>
            <a:r>
              <a:rPr lang="en-US" dirty="0"/>
              <a:t>, cloud sourcing, and wireless devices.</a:t>
            </a:r>
          </a:p>
          <a:p>
            <a:r>
              <a:rPr lang="en-US" dirty="0"/>
              <a:t>• We now see an increasing network of connecting machines.</a:t>
            </a:r>
          </a:p>
          <a:p>
            <a:endParaRPr lang="en-US" dirty="0"/>
          </a:p>
          <a:p>
            <a:r>
              <a:rPr lang="en-US" dirty="0"/>
              <a:t>As the two parallel trends of globalization, technology innovation and human rights advocacy, draw closer together the push-pull effect on the digital divide is creating unintentional barriers. With corporate ambitions and service provider focus on delivery on one side of the divide, and marginalized citizens and policy makers on the other side. Societal inclusion is not just about enabling technologies and accessible services, but rather should be more about effective design around real life experiences. That is, education, skills development, and social </a:t>
            </a:r>
            <a:r>
              <a:rPr lang="en-US" dirty="0" err="1"/>
              <a:t>behaviour</a:t>
            </a:r>
            <a:r>
              <a:rPr lang="en-US" dirty="0"/>
              <a:t> must be an inclusive interactive engagement, so as to understand and remove real barriers to close the digital divide.</a:t>
            </a:r>
          </a:p>
          <a:p>
            <a:endParaRPr lang="en-US" dirty="0"/>
          </a:p>
          <a:p>
            <a:r>
              <a:rPr lang="en-US" dirty="0"/>
              <a:t>January 22, 2019</a:t>
            </a:r>
          </a:p>
          <a:p>
            <a:r>
              <a:rPr lang="en-US" dirty="0"/>
              <a:t>As Canada’s population grows older, millions of Canadians find themselves worrying about decreased mobility, vision and hearing and the impact it may have on their own lives or the lives of loved ones.</a:t>
            </a:r>
          </a:p>
          <a:p>
            <a:endParaRPr lang="en-US" dirty="0"/>
          </a:p>
          <a:p>
            <a:r>
              <a:rPr lang="en-US" dirty="0"/>
              <a:t>A new study from the Angus Reid Institute, conducted in partnership with the </a:t>
            </a:r>
          </a:p>
          <a:p>
            <a:r>
              <a:rPr lang="en-US" dirty="0"/>
              <a:t>Rick Hansen Foundation, finds more than two-thirds of Canadians expressing concern that someone in their lives will face such challenges over the next decade or so. Currently, approximately three-in-ten say that accessibility is a consideration for them when they’re thinking about which places they will go to and which they will avoid within their communities.</a:t>
            </a:r>
          </a:p>
          <a:p>
            <a:endParaRPr lang="en-US" dirty="0"/>
          </a:p>
          <a:p>
            <a:r>
              <a:rPr lang="en-US" dirty="0"/>
              <a:t>Accessibility: A source of future anxiety and a significant consideration for Canadian consumers today</a:t>
            </a:r>
          </a:p>
          <a:p>
            <a:r>
              <a:rPr lang="en-US" dirty="0"/>
              <a:t>http://angusreid.org/accessibility-future-anxiety-rhf/</a:t>
            </a:r>
          </a:p>
          <a:p>
            <a:endParaRPr lang="en-US" dirty="0"/>
          </a:p>
          <a:p>
            <a:r>
              <a:rPr lang="en-US" dirty="0"/>
              <a:t>The accessibility gap between Leadership understanding of accessibility and the Management implementation of accessibility is the invisible barrier preventing blind Canadians from actively participating in society. Life experiences, from education to employment to leisure, require access to information that allow people to make decisions in building confidence and independence. Despite goodwill and best intentions, Leaders often make decisions based on perceptions of biases and misleading information, and Management far too often do not have the resources or skills to implement Leadership expectations. As a result Canadians living with vision loss are marginalized in society due to an ever widening digital divide.</a:t>
            </a:r>
          </a:p>
          <a:p>
            <a:endParaRPr lang="en-US" dirty="0"/>
          </a:p>
          <a:p>
            <a:r>
              <a:rPr lang="en-US" dirty="0"/>
              <a:t>Global Trends</a:t>
            </a:r>
          </a:p>
          <a:p>
            <a:r>
              <a:rPr lang="en-US" dirty="0"/>
              <a:t>Digital communications is not just about </a:t>
            </a:r>
            <a:r>
              <a:rPr lang="en-US" dirty="0" err="1"/>
              <a:t>organisations</a:t>
            </a:r>
            <a:r>
              <a:rPr lang="en-US" dirty="0"/>
              <a:t> that deliver digital products and services, but rather a digital </a:t>
            </a:r>
            <a:r>
              <a:rPr lang="en-US" dirty="0" err="1"/>
              <a:t>organisation</a:t>
            </a:r>
            <a:r>
              <a:rPr lang="en-US" dirty="0"/>
              <a:t> is one that can operate effectively in our digital age; which means leaders at all levels of the </a:t>
            </a:r>
            <a:r>
              <a:rPr lang="en-US" dirty="0" err="1"/>
              <a:t>organisation</a:t>
            </a:r>
            <a:r>
              <a:rPr lang="en-US" dirty="0"/>
              <a:t> must have a basic level of digital competence. Becoming a digital </a:t>
            </a:r>
            <a:r>
              <a:rPr lang="en-US" dirty="0" err="1"/>
              <a:t>organisation</a:t>
            </a:r>
            <a:r>
              <a:rPr lang="en-US" dirty="0"/>
              <a:t> is not just about recruiting a digital superhero as your chief digital officer, and digital accessibility is not merely about greater use of technologies by persons with disabilities, but rather it is about transforming information-based policies and the information communication technology ecosystem. Failure to get it right by government is not just about a commercial loss, but failure means </a:t>
            </a:r>
            <a:r>
              <a:rPr lang="en-US" dirty="0" err="1"/>
              <a:t>marginalised</a:t>
            </a:r>
            <a:r>
              <a:rPr lang="en-US" dirty="0"/>
              <a:t> citizens, not unhappy consumers. Democratic governments live in the tension between two often competing ideas: The will of the popular vote, and the constitutional rights of the individual. For digital government to work, it must not just be for the masses, but for everyone.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image2.png" descr="Celestia-R1---OverlayTitleHD.png"/>
          <p:cNvPicPr>
            <a:picLocks noChangeAspect="1"/>
          </p:cNvPicPr>
          <p:nvPr/>
        </p:nvPicPr>
        <p:blipFill>
          <a:blip r:embed="rId2">
            <a:extLst/>
          </a:blip>
          <a:stretch>
            <a:fillRect/>
          </a:stretch>
        </p:blipFill>
        <p:spPr>
          <a:xfrm>
            <a:off x="0" y="0"/>
            <a:ext cx="9141619" cy="5142161"/>
          </a:xfrm>
          <a:prstGeom prst="rect">
            <a:avLst/>
          </a:prstGeom>
          <a:ln w="12700">
            <a:miter lim="400000"/>
          </a:ln>
        </p:spPr>
      </p:pic>
      <p:sp>
        <p:nvSpPr>
          <p:cNvPr id="13" name="Shape 13"/>
          <p:cNvSpPr>
            <a:spLocks noGrp="1"/>
          </p:cNvSpPr>
          <p:nvPr>
            <p:ph type="title"/>
          </p:nvPr>
        </p:nvSpPr>
        <p:spPr>
          <a:xfrm>
            <a:off x="2971799" y="1473200"/>
            <a:ext cx="5398295" cy="1816099"/>
          </a:xfrm>
          <a:prstGeom prst="rect">
            <a:avLst/>
          </a:prstGeom>
        </p:spPr>
        <p:txBody>
          <a:bodyPr anchor="b"/>
          <a:lstStyle>
            <a:lvl1pPr algn="r">
              <a:defRPr sz="3600"/>
            </a:lvl1pPr>
          </a:lstStyle>
          <a:p>
            <a:r>
              <a:t>Click to edit Master title style</a:t>
            </a:r>
          </a:p>
        </p:txBody>
      </p:sp>
      <p:sp>
        <p:nvSpPr>
          <p:cNvPr id="14" name="Shape 14"/>
          <p:cNvSpPr>
            <a:spLocks noGrp="1"/>
          </p:cNvSpPr>
          <p:nvPr>
            <p:ph type="body" sz="quarter" idx="1"/>
          </p:nvPr>
        </p:nvSpPr>
        <p:spPr>
          <a:xfrm>
            <a:off x="2971799" y="3289300"/>
            <a:ext cx="5398295" cy="1054100"/>
          </a:xfrm>
          <a:prstGeom prst="rect">
            <a:avLst/>
          </a:prstGeom>
          <a:extLst>
            <a:ext uri="{C572A759-6A51-4108-AA02-DFA0A04FC94B}">
              <ma14:wrappingTextBoxFlag xmlns:ma14="http://schemas.microsoft.com/office/mac/drawingml/2011/main" xmlns="" val="1"/>
            </a:ext>
          </a:extLst>
        </p:spPr>
        <p:txBody>
          <a:bodyPr anchor="t"/>
          <a:lstStyle>
            <a:lvl1pPr marL="0" indent="0" algn="r">
              <a:buClrTx/>
              <a:buSzTx/>
              <a:buFontTx/>
              <a:buNone/>
              <a:defRPr cap="all"/>
            </a:lvl1pPr>
          </a:lstStyle>
          <a:p>
            <a:r>
              <a:t>Click to edit Master subtitle style</a:t>
            </a:r>
          </a:p>
        </p:txBody>
      </p:sp>
      <p:sp>
        <p:nvSpPr>
          <p:cNvPr id="15" name="Shape 15"/>
          <p:cNvSpPr>
            <a:spLocks noGrp="1"/>
          </p:cNvSpPr>
          <p:nvPr>
            <p:ph type="sldNum" sz="quarter" idx="2"/>
          </p:nvPr>
        </p:nvSpPr>
        <p:spPr>
          <a:xfrm>
            <a:off x="8175838" y="4441746"/>
            <a:ext cx="194257" cy="2057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514351" y="3549648"/>
            <a:ext cx="7598571" cy="425055"/>
          </a:xfrm>
          <a:prstGeom prst="rect">
            <a:avLst/>
          </a:prstGeom>
        </p:spPr>
        <p:txBody>
          <a:bodyPr anchor="b"/>
          <a:lstStyle>
            <a:lvl1pPr>
              <a:defRPr sz="1800"/>
            </a:lvl1pPr>
          </a:lstStyle>
          <a:p>
            <a:r>
              <a:t>Click to edit Master title style</a:t>
            </a:r>
          </a:p>
        </p:txBody>
      </p:sp>
      <p:sp>
        <p:nvSpPr>
          <p:cNvPr id="95" name="Shape 95"/>
          <p:cNvSpPr>
            <a:spLocks noGrp="1"/>
          </p:cNvSpPr>
          <p:nvPr>
            <p:ph type="pic" sz="half" idx="13"/>
          </p:nvPr>
        </p:nvSpPr>
        <p:spPr>
          <a:xfrm>
            <a:off x="1028700" y="699083"/>
            <a:ext cx="6569872" cy="2373733"/>
          </a:xfrm>
          <a:prstGeom prst="rect">
            <a:avLst/>
          </a:prstGeom>
          <a:ln w="50800" cap="sq">
            <a:solidFill>
              <a:srgbClr val="FFFFFF">
                <a:alpha val="50000"/>
              </a:srgbClr>
            </a:solidFill>
            <a:miter lim="800000"/>
          </a:ln>
          <a:effectLst>
            <a:outerShdw blurRad="254000" rotWithShape="0">
              <a:srgbClr val="000000">
                <a:alpha val="43000"/>
              </a:srgbClr>
            </a:outerShdw>
          </a:effectLst>
        </p:spPr>
        <p:txBody>
          <a:bodyPr lIns="91439" rIns="91439" anchor="t">
            <a:noAutofit/>
          </a:bodyPr>
          <a:lstStyle/>
          <a:p>
            <a:endParaRPr/>
          </a:p>
        </p:txBody>
      </p:sp>
      <p:sp>
        <p:nvSpPr>
          <p:cNvPr id="96" name="Shape 96"/>
          <p:cNvSpPr>
            <a:spLocks noGrp="1"/>
          </p:cNvSpPr>
          <p:nvPr>
            <p:ph type="body" sz="quarter" idx="1"/>
          </p:nvPr>
        </p:nvSpPr>
        <p:spPr>
          <a:xfrm>
            <a:off x="514351" y="3974701"/>
            <a:ext cx="7598571" cy="370285"/>
          </a:xfrm>
          <a:prstGeom prst="rect">
            <a:avLst/>
          </a:prstGeom>
          <a:extLst>
            <a:ext uri="{C572A759-6A51-4108-AA02-DFA0A04FC94B}">
              <ma14:wrappingTextBoxFlag xmlns:ma14="http://schemas.microsoft.com/office/mac/drawingml/2011/main" xmlns="" val="1"/>
            </a:ext>
          </a:extLst>
        </p:spPr>
        <p:txBody>
          <a:bodyPr anchor="t"/>
          <a:lstStyle>
            <a:lvl1pPr marL="0" indent="0">
              <a:buClrTx/>
              <a:buSzTx/>
              <a:buFontTx/>
              <a:buNone/>
              <a:defRPr sz="1000"/>
            </a:lvl1pPr>
          </a:lstStyle>
          <a:p>
            <a:r>
              <a:t>Edit Master text styles</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04" name="Shape 104"/>
          <p:cNvSpPr>
            <a:spLocks noGrp="1"/>
          </p:cNvSpPr>
          <p:nvPr>
            <p:ph type="title"/>
          </p:nvPr>
        </p:nvSpPr>
        <p:spPr>
          <a:xfrm>
            <a:off x="514351" y="457201"/>
            <a:ext cx="7598571" cy="2343150"/>
          </a:xfrm>
          <a:prstGeom prst="rect">
            <a:avLst/>
          </a:prstGeom>
        </p:spPr>
        <p:txBody>
          <a:bodyPr/>
          <a:lstStyle>
            <a:lvl1pPr>
              <a:defRPr sz="2400" cap="none"/>
            </a:lvl1pPr>
          </a:lstStyle>
          <a:p>
            <a:r>
              <a:t>Click to edit Master title style</a:t>
            </a:r>
          </a:p>
        </p:txBody>
      </p:sp>
      <p:sp>
        <p:nvSpPr>
          <p:cNvPr id="105" name="Shape 105"/>
          <p:cNvSpPr>
            <a:spLocks noGrp="1"/>
          </p:cNvSpPr>
          <p:nvPr>
            <p:ph type="body" sz="quarter" idx="1"/>
          </p:nvPr>
        </p:nvSpPr>
        <p:spPr>
          <a:xfrm>
            <a:off x="514350" y="3257550"/>
            <a:ext cx="7598572" cy="1085850"/>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1500"/>
            </a:lvl1pPr>
          </a:lstStyle>
          <a:p>
            <a:r>
              <a:t>Edit Master text styles</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13" name="Shape 113"/>
          <p:cNvSpPr/>
          <p:nvPr/>
        </p:nvSpPr>
        <p:spPr>
          <a:xfrm>
            <a:off x="7678400" y="1816715"/>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14" name="Shape 114"/>
          <p:cNvSpPr/>
          <p:nvPr/>
        </p:nvSpPr>
        <p:spPr>
          <a:xfrm>
            <a:off x="366205" y="376818"/>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15" name="Shape 115"/>
          <p:cNvSpPr>
            <a:spLocks noGrp="1"/>
          </p:cNvSpPr>
          <p:nvPr>
            <p:ph type="title"/>
          </p:nvPr>
        </p:nvSpPr>
        <p:spPr>
          <a:xfrm>
            <a:off x="744200" y="457201"/>
            <a:ext cx="7162801" cy="2057400"/>
          </a:xfrm>
          <a:prstGeom prst="rect">
            <a:avLst/>
          </a:prstGeom>
        </p:spPr>
        <p:txBody>
          <a:bodyPr/>
          <a:lstStyle>
            <a:lvl1pPr>
              <a:defRPr sz="2400" cap="none"/>
            </a:lvl1pPr>
          </a:lstStyle>
          <a:p>
            <a:r>
              <a:t>Click to edit Master title style</a:t>
            </a:r>
          </a:p>
        </p:txBody>
      </p:sp>
      <p:sp>
        <p:nvSpPr>
          <p:cNvPr id="116" name="Shape 116"/>
          <p:cNvSpPr>
            <a:spLocks noGrp="1"/>
          </p:cNvSpPr>
          <p:nvPr>
            <p:ph type="body" sz="quarter" idx="1"/>
          </p:nvPr>
        </p:nvSpPr>
        <p:spPr>
          <a:xfrm>
            <a:off x="823406" y="2514600"/>
            <a:ext cx="7004389" cy="285750"/>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lvl1pPr>
          </a:lstStyle>
          <a:p>
            <a:r>
              <a:t>Edit Master text styles</a:t>
            </a:r>
          </a:p>
        </p:txBody>
      </p:sp>
      <p:sp>
        <p:nvSpPr>
          <p:cNvPr id="117" name="Shape 117"/>
          <p:cNvSpPr>
            <a:spLocks noGrp="1"/>
          </p:cNvSpPr>
          <p:nvPr>
            <p:ph type="body" sz="quarter" idx="13"/>
          </p:nvPr>
        </p:nvSpPr>
        <p:spPr>
          <a:xfrm>
            <a:off x="515599" y="3257550"/>
            <a:ext cx="7614275" cy="1085850"/>
          </a:xfrm>
          <a:prstGeom prst="rect">
            <a:avLst/>
          </a:prstGeom>
        </p:spPr>
        <p:txBody>
          <a:bodyPr/>
          <a:lstStyle/>
          <a:p>
            <a:pPr marL="0" indent="0">
              <a:buClrTx/>
              <a:buSzTx/>
              <a:buFontTx/>
              <a:buNone/>
              <a:defRPr sz="1500"/>
            </a:pPr>
            <a:endParaRP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25" name="Shape 125"/>
          <p:cNvSpPr>
            <a:spLocks noGrp="1"/>
          </p:cNvSpPr>
          <p:nvPr>
            <p:ph type="title"/>
          </p:nvPr>
        </p:nvSpPr>
        <p:spPr>
          <a:xfrm>
            <a:off x="514351" y="2481435"/>
            <a:ext cx="7598570" cy="1101601"/>
          </a:xfrm>
          <a:prstGeom prst="rect">
            <a:avLst/>
          </a:prstGeom>
        </p:spPr>
        <p:txBody>
          <a:bodyPr anchor="b"/>
          <a:lstStyle>
            <a:lvl1pPr>
              <a:defRPr sz="2400" cap="none"/>
            </a:lvl1pPr>
          </a:lstStyle>
          <a:p>
            <a:r>
              <a:t>Click to edit Master title style</a:t>
            </a:r>
          </a:p>
        </p:txBody>
      </p:sp>
      <p:sp>
        <p:nvSpPr>
          <p:cNvPr id="126" name="Shape 126"/>
          <p:cNvSpPr>
            <a:spLocks noGrp="1"/>
          </p:cNvSpPr>
          <p:nvPr>
            <p:ph type="body" sz="quarter" idx="1"/>
          </p:nvPr>
        </p:nvSpPr>
        <p:spPr>
          <a:xfrm>
            <a:off x="514351" y="3583035"/>
            <a:ext cx="7598571" cy="645301"/>
          </a:xfrm>
          <a:prstGeom prst="rect">
            <a:avLst/>
          </a:prstGeom>
          <a:extLst>
            <a:ext uri="{C572A759-6A51-4108-AA02-DFA0A04FC94B}">
              <ma14:wrappingTextBoxFlag xmlns:ma14="http://schemas.microsoft.com/office/mac/drawingml/2011/main" xmlns="" val="1"/>
            </a:ext>
          </a:extLst>
        </p:spPr>
        <p:txBody>
          <a:bodyPr anchor="t"/>
          <a:lstStyle>
            <a:lvl1pPr marL="0" indent="0">
              <a:buClrTx/>
              <a:buSzTx/>
              <a:buFontTx/>
              <a:buNone/>
              <a:defRPr sz="1500"/>
            </a:lvl1pPr>
          </a:lstStyle>
          <a:p>
            <a:r>
              <a:t>Edit Master text styles</a:t>
            </a:r>
          </a:p>
        </p:txBody>
      </p:sp>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34" name="Shape 134"/>
          <p:cNvSpPr/>
          <p:nvPr/>
        </p:nvSpPr>
        <p:spPr>
          <a:xfrm>
            <a:off x="7678400" y="1816715"/>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35" name="Shape 135"/>
          <p:cNvSpPr/>
          <p:nvPr/>
        </p:nvSpPr>
        <p:spPr>
          <a:xfrm>
            <a:off x="366205" y="376818"/>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36" name="Shape 136"/>
          <p:cNvSpPr>
            <a:spLocks noGrp="1"/>
          </p:cNvSpPr>
          <p:nvPr>
            <p:ph type="title"/>
          </p:nvPr>
        </p:nvSpPr>
        <p:spPr>
          <a:xfrm>
            <a:off x="744200" y="457201"/>
            <a:ext cx="7162801" cy="2057400"/>
          </a:xfrm>
          <a:prstGeom prst="rect">
            <a:avLst/>
          </a:prstGeom>
        </p:spPr>
        <p:txBody>
          <a:bodyPr/>
          <a:lstStyle>
            <a:lvl1pPr>
              <a:defRPr sz="2400" cap="none"/>
            </a:lvl1pPr>
          </a:lstStyle>
          <a:p>
            <a:r>
              <a:t>Click to edit Master title style</a:t>
            </a:r>
          </a:p>
        </p:txBody>
      </p:sp>
      <p:sp>
        <p:nvSpPr>
          <p:cNvPr id="137" name="Shape 137"/>
          <p:cNvSpPr>
            <a:spLocks noGrp="1"/>
          </p:cNvSpPr>
          <p:nvPr>
            <p:ph type="body" sz="quarter" idx="1"/>
          </p:nvPr>
        </p:nvSpPr>
        <p:spPr>
          <a:xfrm>
            <a:off x="514350" y="2914650"/>
            <a:ext cx="7601578" cy="666750"/>
          </a:xfrm>
          <a:prstGeom prst="rect">
            <a:avLst/>
          </a:prstGeom>
          <a:extLst>
            <a:ext uri="{C572A759-6A51-4108-AA02-DFA0A04FC94B}">
              <ma14:wrappingTextBoxFlag xmlns:ma14="http://schemas.microsoft.com/office/mac/drawingml/2011/main" xmlns="" val="1"/>
            </a:ext>
          </a:extLst>
        </p:spPr>
        <p:txBody>
          <a:bodyPr anchor="b"/>
          <a:lstStyle>
            <a:lvl1pPr indent="-428626">
              <a:buClrTx/>
              <a:buSzTx/>
              <a:buFontTx/>
              <a:buNone/>
              <a:defRPr sz="1800"/>
            </a:lvl1pPr>
          </a:lstStyle>
          <a:p>
            <a:r>
              <a:t>Edit Master text styles</a:t>
            </a:r>
          </a:p>
        </p:txBody>
      </p:sp>
      <p:sp>
        <p:nvSpPr>
          <p:cNvPr id="138" name="Shape 138"/>
          <p:cNvSpPr>
            <a:spLocks noGrp="1"/>
          </p:cNvSpPr>
          <p:nvPr>
            <p:ph type="body" sz="quarter" idx="13"/>
          </p:nvPr>
        </p:nvSpPr>
        <p:spPr>
          <a:xfrm>
            <a:off x="514348" y="3581400"/>
            <a:ext cx="7601579" cy="762000"/>
          </a:xfrm>
          <a:prstGeom prst="rect">
            <a:avLst/>
          </a:prstGeom>
        </p:spPr>
        <p:txBody>
          <a:bodyPr anchor="t"/>
          <a:lstStyle/>
          <a:p>
            <a:pPr marL="0" indent="0">
              <a:buClrTx/>
              <a:buSzTx/>
              <a:buFontTx/>
              <a:buNone/>
            </a:pPr>
            <a:endParaRP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46" name="Shape 146"/>
          <p:cNvSpPr>
            <a:spLocks noGrp="1"/>
          </p:cNvSpPr>
          <p:nvPr>
            <p:ph type="title"/>
          </p:nvPr>
        </p:nvSpPr>
        <p:spPr>
          <a:xfrm>
            <a:off x="514351" y="457201"/>
            <a:ext cx="7598571" cy="2057400"/>
          </a:xfrm>
          <a:prstGeom prst="rect">
            <a:avLst/>
          </a:prstGeom>
        </p:spPr>
        <p:txBody>
          <a:bodyPr/>
          <a:lstStyle/>
          <a:p>
            <a:r>
              <a:t>Click to edit Master title style</a:t>
            </a:r>
          </a:p>
        </p:txBody>
      </p:sp>
      <p:sp>
        <p:nvSpPr>
          <p:cNvPr id="147" name="Shape 147"/>
          <p:cNvSpPr>
            <a:spLocks noGrp="1"/>
          </p:cNvSpPr>
          <p:nvPr>
            <p:ph type="body" sz="quarter" idx="1"/>
          </p:nvPr>
        </p:nvSpPr>
        <p:spPr>
          <a:xfrm>
            <a:off x="514351" y="2628900"/>
            <a:ext cx="7598572" cy="628650"/>
          </a:xfrm>
          <a:prstGeom prst="rect">
            <a:avLst/>
          </a:prstGeom>
          <a:extLst>
            <a:ext uri="{C572A759-6A51-4108-AA02-DFA0A04FC94B}">
              <ma14:wrappingTextBoxFlag xmlns:ma14="http://schemas.microsoft.com/office/mac/drawingml/2011/main" xmlns="" val="1"/>
            </a:ext>
          </a:extLst>
        </p:spPr>
        <p:txBody>
          <a:bodyPr anchor="b"/>
          <a:lstStyle>
            <a:lvl1pPr indent="-428626">
              <a:buClrTx/>
              <a:buSzTx/>
              <a:buFontTx/>
              <a:buNone/>
              <a:defRPr sz="2100"/>
            </a:lvl1pPr>
          </a:lstStyle>
          <a:p>
            <a:r>
              <a:t>Edit Master text styles</a:t>
            </a:r>
          </a:p>
        </p:txBody>
      </p:sp>
      <p:sp>
        <p:nvSpPr>
          <p:cNvPr id="148" name="Shape 148"/>
          <p:cNvSpPr>
            <a:spLocks noGrp="1"/>
          </p:cNvSpPr>
          <p:nvPr>
            <p:ph type="body" sz="quarter" idx="13"/>
          </p:nvPr>
        </p:nvSpPr>
        <p:spPr>
          <a:xfrm>
            <a:off x="514349" y="3257550"/>
            <a:ext cx="7598573" cy="1085850"/>
          </a:xfrm>
          <a:prstGeom prst="rect">
            <a:avLst/>
          </a:prstGeom>
        </p:spPr>
        <p:txBody>
          <a:bodyPr anchor="t"/>
          <a:lstStyle/>
          <a:p>
            <a:pPr marL="0" indent="0">
              <a:buClrTx/>
              <a:buSzTx/>
              <a:buFontTx/>
              <a:buNone/>
            </a:pPr>
            <a:endParaRPr/>
          </a:p>
        </p:txBody>
      </p:sp>
      <p:sp>
        <p:nvSpPr>
          <p:cNvPr id="149" name="Shape 1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56" name="Shape 156"/>
          <p:cNvSpPr>
            <a:spLocks noGrp="1"/>
          </p:cNvSpPr>
          <p:nvPr>
            <p:ph type="body" idx="1"/>
          </p:nvPr>
        </p:nvSpPr>
        <p:spPr>
          <a:xfrm>
            <a:off x="514351" y="1606550"/>
            <a:ext cx="7598569" cy="2736851"/>
          </a:xfrm>
          <a:prstGeom prst="rect">
            <a:avLst/>
          </a:prstGeom>
          <a:extLst>
            <a:ext uri="{C572A759-6A51-4108-AA02-DFA0A04FC94B}">
              <ma14:wrappingTextBoxFlag xmlns:ma14="http://schemas.microsoft.com/office/mac/drawingml/2011/main" xmlns="" val="1"/>
            </a:ext>
          </a:extLst>
        </p:spPr>
        <p:txBody>
          <a:bodyPr anchor="t"/>
          <a:lstStyle/>
          <a:p>
            <a:r>
              <a:t>Edit Master text styles</a:t>
            </a:r>
          </a:p>
          <a:p>
            <a:pPr lvl="1"/>
            <a:r>
              <a:t>Second level</a:t>
            </a:r>
          </a:p>
          <a:p>
            <a:pPr lvl="2"/>
            <a:r>
              <a:t>Third level</a:t>
            </a:r>
          </a:p>
          <a:p>
            <a:pPr lvl="3"/>
            <a:r>
              <a:t>Fourth level</a:t>
            </a:r>
          </a:p>
          <a:p>
            <a:pPr lvl="4"/>
            <a:r>
              <a:t>Fifth level</a:t>
            </a:r>
          </a:p>
        </p:txBody>
      </p:sp>
      <p:sp>
        <p:nvSpPr>
          <p:cNvPr id="157" name="Shape 157"/>
          <p:cNvSpPr>
            <a:spLocks noGrp="1"/>
          </p:cNvSpPr>
          <p:nvPr>
            <p:ph type="title"/>
          </p:nvPr>
        </p:nvSpPr>
        <p:spPr>
          <a:prstGeom prst="rect">
            <a:avLst/>
          </a:prstGeom>
        </p:spPr>
        <p:txBody>
          <a:bodyPr/>
          <a:lstStyle/>
          <a:p>
            <a:r>
              <a:t>Click to edit Master title style</a:t>
            </a:r>
          </a:p>
        </p:txBody>
      </p:sp>
      <p:sp>
        <p:nvSpPr>
          <p:cNvPr id="158" name="Shape 1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5" name="Shape 165"/>
          <p:cNvSpPr>
            <a:spLocks noGrp="1"/>
          </p:cNvSpPr>
          <p:nvPr>
            <p:ph type="title"/>
          </p:nvPr>
        </p:nvSpPr>
        <p:spPr>
          <a:xfrm>
            <a:off x="6494005" y="457200"/>
            <a:ext cx="1618915" cy="3886202"/>
          </a:xfrm>
          <a:prstGeom prst="rect">
            <a:avLst/>
          </a:prstGeom>
        </p:spPr>
        <p:txBody>
          <a:bodyPr/>
          <a:lstStyle/>
          <a:p>
            <a:r>
              <a:t>Click to edit Master title style</a:t>
            </a:r>
          </a:p>
        </p:txBody>
      </p:sp>
      <p:sp>
        <p:nvSpPr>
          <p:cNvPr id="166" name="Shape 166"/>
          <p:cNvSpPr>
            <a:spLocks noGrp="1"/>
          </p:cNvSpPr>
          <p:nvPr>
            <p:ph type="body" idx="1"/>
          </p:nvPr>
        </p:nvSpPr>
        <p:spPr>
          <a:xfrm>
            <a:off x="514350" y="457200"/>
            <a:ext cx="5874088" cy="3886200"/>
          </a:xfrm>
          <a:prstGeom prst="rect">
            <a:avLst/>
          </a:prstGeom>
          <a:extLst>
            <a:ext uri="{C572A759-6A51-4108-AA02-DFA0A04FC94B}">
              <ma14:wrappingTextBoxFlag xmlns:ma14="http://schemas.microsoft.com/office/mac/drawingml/2011/main" xmlns="" val="1"/>
            </a:ext>
          </a:extLst>
        </p:spPr>
        <p:txBody>
          <a:bodyPr anchor="t"/>
          <a:lstStyle/>
          <a:p>
            <a:r>
              <a:t>Edit Master text styles</a:t>
            </a:r>
          </a:p>
          <a:p>
            <a:pPr lvl="1"/>
            <a:r>
              <a:t>Second level</a:t>
            </a:r>
          </a:p>
          <a:p>
            <a:pPr lvl="2"/>
            <a:r>
              <a:t>Third level</a:t>
            </a:r>
          </a:p>
          <a:p>
            <a:pPr lvl="3"/>
            <a:r>
              <a:t>Fourth level</a:t>
            </a:r>
          </a:p>
          <a:p>
            <a:pPr lvl="4"/>
            <a:r>
              <a:t>Fifth level</a:t>
            </a:r>
          </a:p>
        </p:txBody>
      </p:sp>
      <p:sp>
        <p:nvSpPr>
          <p:cNvPr id="167" name="Shape 1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Title Text</a:t>
            </a:r>
          </a:p>
        </p:txBody>
      </p:sp>
      <p:sp>
        <p:nvSpPr>
          <p:cNvPr id="175" name="Shape 175"/>
          <p:cNvSpPr>
            <a:spLocks noGrp="1"/>
          </p:cNvSpPr>
          <p:nvPr>
            <p:ph type="body" idx="1"/>
          </p:nvPr>
        </p:nvSpPr>
        <p:spPr>
          <a:xfrm>
            <a:off x="514351" y="1606550"/>
            <a:ext cx="7598569" cy="2736851"/>
          </a:xfrm>
          <a:prstGeom prst="rect">
            <a:avLst/>
          </a:prstGeom>
          <a:extLst>
            <a:ext uri="{C572A759-6A51-4108-AA02-DFA0A04FC94B}">
              <ma14:wrappingTextBoxFlag xmlns:ma14="http://schemas.microsoft.com/office/mac/drawingml/2011/main" xmlns="" val="1"/>
            </a:ext>
          </a:extLst>
        </p:spPr>
        <p:txBody>
          <a:bodyPr/>
          <a:lstStyle/>
          <a:p>
            <a:r>
              <a:t>Body Level One</a:t>
            </a:r>
          </a:p>
          <a:p>
            <a:pPr lvl="1"/>
            <a:r>
              <a:t>Body Level Two</a:t>
            </a:r>
          </a:p>
          <a:p>
            <a:pPr lvl="2"/>
            <a:r>
              <a:t>Body Level Three</a:t>
            </a:r>
          </a:p>
          <a:p>
            <a:pPr lvl="3"/>
            <a:r>
              <a:t>Body Level Four</a:t>
            </a:r>
          </a:p>
          <a:p>
            <a:pPr lvl="4"/>
            <a:r>
              <a:t>Body Level Five</a:t>
            </a:r>
          </a:p>
        </p:txBody>
      </p:sp>
      <p:sp>
        <p:nvSpPr>
          <p:cNvPr id="176" name="Shape 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Body 0">
    <p:bg>
      <p:bgPr>
        <a:solidFill>
          <a:srgbClr val="FFFFFF"/>
        </a:soli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Title Text</a:t>
            </a:r>
          </a:p>
        </p:txBody>
      </p:sp>
      <p:sp>
        <p:nvSpPr>
          <p:cNvPr id="184" name="Shape 184"/>
          <p:cNvSpPr>
            <a:spLocks noGrp="1"/>
          </p:cNvSpPr>
          <p:nvPr>
            <p:ph type="body" idx="1"/>
          </p:nvPr>
        </p:nvSpPr>
        <p:spPr>
          <a:xfrm>
            <a:off x="514351" y="1606550"/>
            <a:ext cx="7598569" cy="2736851"/>
          </a:xfrm>
          <a:prstGeom prst="rect">
            <a:avLst/>
          </a:prstGeom>
          <a:extLst>
            <a:ext uri="{C572A759-6A51-4108-AA02-DFA0A04FC94B}">
              <ma14:wrappingTextBoxFlag xmlns:ma14="http://schemas.microsoft.com/office/mac/drawingml/2011/main" xmlns="" val="1"/>
            </a:ext>
          </a:extLst>
        </p:spPr>
        <p:txBody>
          <a:body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Click to edit Master title style</a:t>
            </a:r>
          </a:p>
        </p:txBody>
      </p:sp>
      <p:sp>
        <p:nvSpPr>
          <p:cNvPr id="23" name="Shape 23"/>
          <p:cNvSpPr>
            <a:spLocks noGrp="1"/>
          </p:cNvSpPr>
          <p:nvPr>
            <p:ph type="body" idx="1"/>
          </p:nvPr>
        </p:nvSpPr>
        <p:spPr>
          <a:xfrm>
            <a:off x="514351" y="1606550"/>
            <a:ext cx="7598569" cy="2736851"/>
          </a:xfrm>
          <a:prstGeom prst="rect">
            <a:avLst/>
          </a:prstGeom>
          <a:extLst>
            <a:ext uri="{C572A759-6A51-4108-AA02-DFA0A04FC94B}">
              <ma14:wrappingTextBoxFlag xmlns:ma14="http://schemas.microsoft.com/office/mac/drawingml/2011/main" xmlns="" val="1"/>
            </a:ext>
          </a:extLst>
        </p:spPr>
        <p:txBody>
          <a:bodyPr/>
          <a:lstStyle/>
          <a:p>
            <a:r>
              <a:t>Edit Master text styles</a:t>
            </a:r>
          </a:p>
          <a:p>
            <a:pPr lvl="1"/>
            <a:r>
              <a:t>Second level</a:t>
            </a:r>
          </a:p>
          <a:p>
            <a:pPr lvl="2"/>
            <a:r>
              <a:t>Third level</a:t>
            </a:r>
          </a:p>
          <a:p>
            <a:pPr lvl="3"/>
            <a:r>
              <a:t>Fourth level</a:t>
            </a:r>
          </a:p>
          <a:p>
            <a:pPr lvl="4"/>
            <a:r>
              <a:t>Fifth level</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Shape 31"/>
          <p:cNvSpPr>
            <a:spLocks noGrp="1"/>
          </p:cNvSpPr>
          <p:nvPr>
            <p:ph type="title"/>
          </p:nvPr>
        </p:nvSpPr>
        <p:spPr>
          <a:xfrm>
            <a:off x="514351" y="2481435"/>
            <a:ext cx="7598571" cy="1101601"/>
          </a:xfrm>
          <a:prstGeom prst="rect">
            <a:avLst/>
          </a:prstGeom>
        </p:spPr>
        <p:txBody>
          <a:bodyPr anchor="b"/>
          <a:lstStyle>
            <a:lvl1pPr>
              <a:defRPr sz="3000"/>
            </a:lvl1pPr>
          </a:lstStyle>
          <a:p>
            <a:r>
              <a:t>Click to edit Master title style</a:t>
            </a:r>
          </a:p>
        </p:txBody>
      </p:sp>
      <p:sp>
        <p:nvSpPr>
          <p:cNvPr id="32" name="Shape 32"/>
          <p:cNvSpPr>
            <a:spLocks noGrp="1"/>
          </p:cNvSpPr>
          <p:nvPr>
            <p:ph type="body" sz="quarter" idx="1"/>
          </p:nvPr>
        </p:nvSpPr>
        <p:spPr>
          <a:xfrm>
            <a:off x="514348" y="3583035"/>
            <a:ext cx="7598573" cy="645301"/>
          </a:xfrm>
          <a:prstGeom prst="rect">
            <a:avLst/>
          </a:prstGeom>
          <a:extLst>
            <a:ext uri="{C572A759-6A51-4108-AA02-DFA0A04FC94B}">
              <ma14:wrappingTextBoxFlag xmlns:ma14="http://schemas.microsoft.com/office/mac/drawingml/2011/main" xmlns="" val="1"/>
            </a:ext>
          </a:extLst>
        </p:spPr>
        <p:txBody>
          <a:bodyPr anchor="t"/>
          <a:lstStyle>
            <a:lvl1pPr marL="0" indent="0">
              <a:buClrTx/>
              <a:buSzTx/>
              <a:buFontTx/>
              <a:buNone/>
              <a:defRPr sz="1500" cap="all"/>
            </a:lvl1pPr>
          </a:lstStyle>
          <a:p>
            <a:r>
              <a:t>Edit Master text styles</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Click to edit Master title style</a:t>
            </a:r>
          </a:p>
        </p:txBody>
      </p:sp>
      <p:sp>
        <p:nvSpPr>
          <p:cNvPr id="41" name="Shape 41"/>
          <p:cNvSpPr>
            <a:spLocks noGrp="1"/>
          </p:cNvSpPr>
          <p:nvPr>
            <p:ph type="body" sz="half" idx="1"/>
          </p:nvPr>
        </p:nvSpPr>
        <p:spPr>
          <a:xfrm>
            <a:off x="514351" y="1606550"/>
            <a:ext cx="3746502" cy="2736851"/>
          </a:xfrm>
          <a:prstGeom prst="rect">
            <a:avLst/>
          </a:prstGeom>
          <a:extLst>
            <a:ext uri="{C572A759-6A51-4108-AA02-DFA0A04FC94B}">
              <ma14:wrappingTextBoxFlag xmlns:ma14="http://schemas.microsoft.com/office/mac/drawingml/2011/main" xmlns="" val="1"/>
            </a:ext>
          </a:extLst>
        </p:spPr>
        <p:txBody>
          <a:bodyPr/>
          <a:lstStyle/>
          <a:p>
            <a:r>
              <a:t>Edit Master text styles</a:t>
            </a:r>
          </a:p>
          <a:p>
            <a:pPr lvl="1"/>
            <a:r>
              <a:t>Second level</a:t>
            </a:r>
          </a:p>
          <a:p>
            <a:pPr lvl="2"/>
            <a:r>
              <a:t>Third level</a:t>
            </a:r>
          </a:p>
          <a:p>
            <a:pPr lvl="3"/>
            <a:r>
              <a:t>Fourth level</a:t>
            </a:r>
          </a:p>
          <a:p>
            <a:pPr lvl="4"/>
            <a:r>
              <a:t>Fifth level</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Click to edit Master title style</a:t>
            </a:r>
          </a:p>
        </p:txBody>
      </p:sp>
      <p:sp>
        <p:nvSpPr>
          <p:cNvPr id="50" name="Shape 50"/>
          <p:cNvSpPr>
            <a:spLocks noGrp="1"/>
          </p:cNvSpPr>
          <p:nvPr>
            <p:ph type="body" sz="quarter" idx="1"/>
          </p:nvPr>
        </p:nvSpPr>
        <p:spPr>
          <a:xfrm>
            <a:off x="730251" y="1663700"/>
            <a:ext cx="3531792" cy="432198"/>
          </a:xfrm>
          <a:prstGeom prst="rect">
            <a:avLst/>
          </a:prstGeom>
          <a:extLst>
            <a:ext uri="{C572A759-6A51-4108-AA02-DFA0A04FC94B}">
              <ma14:wrappingTextBoxFlag xmlns:ma14="http://schemas.microsoft.com/office/mac/drawingml/2011/main" xmlns="" val="1"/>
            </a:ext>
          </a:extLst>
        </p:spPr>
        <p:txBody>
          <a:bodyPr anchor="b"/>
          <a:lstStyle>
            <a:lvl1pPr marL="0" indent="0">
              <a:buClrTx/>
              <a:buSzTx/>
              <a:buFontTx/>
              <a:buNone/>
              <a:defRPr sz="2100"/>
            </a:lvl1pPr>
          </a:lstStyle>
          <a:p>
            <a:r>
              <a:t>Edit Master text styles</a:t>
            </a:r>
          </a:p>
        </p:txBody>
      </p:sp>
      <p:sp>
        <p:nvSpPr>
          <p:cNvPr id="51" name="Shape 51"/>
          <p:cNvSpPr>
            <a:spLocks noGrp="1"/>
          </p:cNvSpPr>
          <p:nvPr>
            <p:ph type="body" sz="quarter" idx="13"/>
          </p:nvPr>
        </p:nvSpPr>
        <p:spPr>
          <a:xfrm>
            <a:off x="4572003" y="1670049"/>
            <a:ext cx="3542111" cy="432199"/>
          </a:xfrm>
          <a:prstGeom prst="rect">
            <a:avLst/>
          </a:prstGeom>
        </p:spPr>
        <p:txBody>
          <a:bodyPr anchor="b"/>
          <a:lstStyle/>
          <a:p>
            <a:pPr marL="0" indent="0">
              <a:buClrTx/>
              <a:buSzTx/>
              <a:buFontTx/>
              <a:buNone/>
              <a:defRPr sz="2100"/>
            </a:pP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Click to edit Master title style</a:t>
            </a: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Shape 74"/>
          <p:cNvSpPr>
            <a:spLocks noGrp="1"/>
          </p:cNvSpPr>
          <p:nvPr>
            <p:ph type="title"/>
          </p:nvPr>
        </p:nvSpPr>
        <p:spPr>
          <a:xfrm>
            <a:off x="514350" y="1555750"/>
            <a:ext cx="2760665" cy="1028700"/>
          </a:xfrm>
          <a:prstGeom prst="rect">
            <a:avLst/>
          </a:prstGeom>
        </p:spPr>
        <p:txBody>
          <a:bodyPr anchor="b"/>
          <a:lstStyle>
            <a:lvl1pPr>
              <a:defRPr sz="1800"/>
            </a:lvl1pPr>
          </a:lstStyle>
          <a:p>
            <a:r>
              <a:t>Click to edit Master title style</a:t>
            </a:r>
          </a:p>
        </p:txBody>
      </p:sp>
      <p:sp>
        <p:nvSpPr>
          <p:cNvPr id="75" name="Shape 75"/>
          <p:cNvSpPr>
            <a:spLocks noGrp="1"/>
          </p:cNvSpPr>
          <p:nvPr>
            <p:ph type="body" sz="half" idx="1"/>
          </p:nvPr>
        </p:nvSpPr>
        <p:spPr>
          <a:xfrm>
            <a:off x="3486151" y="457201"/>
            <a:ext cx="4626771" cy="3886201"/>
          </a:xfrm>
          <a:prstGeom prst="rect">
            <a:avLst/>
          </a:prstGeom>
          <a:extLst>
            <a:ext uri="{C572A759-6A51-4108-AA02-DFA0A04FC94B}">
              <ma14:wrappingTextBoxFlag xmlns:ma14="http://schemas.microsoft.com/office/mac/drawingml/2011/main" xmlns="" val="1"/>
            </a:ext>
          </a:extLst>
        </p:spPr>
        <p:txBody>
          <a:bodyPr/>
          <a:lstStyle/>
          <a:p>
            <a:r>
              <a:t>Edit Master text styles</a:t>
            </a:r>
          </a:p>
          <a:p>
            <a:pPr lvl="1"/>
            <a:r>
              <a:t>Second level</a:t>
            </a:r>
          </a:p>
          <a:p>
            <a:pPr lvl="2"/>
            <a:r>
              <a:t>Third level</a:t>
            </a:r>
          </a:p>
          <a:p>
            <a:pPr lvl="3"/>
            <a:r>
              <a:t>Fourth level</a:t>
            </a:r>
          </a:p>
          <a:p>
            <a:pPr lvl="4"/>
            <a:r>
              <a:t>Fifth level</a:t>
            </a:r>
          </a:p>
        </p:txBody>
      </p:sp>
      <p:sp>
        <p:nvSpPr>
          <p:cNvPr id="76" name="Shape 76"/>
          <p:cNvSpPr>
            <a:spLocks noGrp="1"/>
          </p:cNvSpPr>
          <p:nvPr>
            <p:ph type="body" sz="quarter" idx="13"/>
          </p:nvPr>
        </p:nvSpPr>
        <p:spPr>
          <a:xfrm>
            <a:off x="514349" y="2584450"/>
            <a:ext cx="2760666" cy="1371600"/>
          </a:xfrm>
          <a:prstGeom prst="rect">
            <a:avLst/>
          </a:prstGeom>
        </p:spPr>
        <p:txBody>
          <a:bodyPr anchor="t"/>
          <a:lstStyle/>
          <a:p>
            <a:pPr marL="0" indent="0">
              <a:buClrTx/>
              <a:buSzTx/>
              <a:buFontTx/>
              <a:buNone/>
              <a:defRPr sz="1200"/>
            </a:pPr>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514350" y="1200150"/>
            <a:ext cx="4623490" cy="1028700"/>
          </a:xfrm>
          <a:prstGeom prst="rect">
            <a:avLst/>
          </a:prstGeom>
        </p:spPr>
        <p:txBody>
          <a:bodyPr anchor="b"/>
          <a:lstStyle>
            <a:lvl1pPr>
              <a:defRPr sz="2100"/>
            </a:lvl1pPr>
          </a:lstStyle>
          <a:p>
            <a:r>
              <a:t>Click to edit Master title style</a:t>
            </a:r>
          </a:p>
        </p:txBody>
      </p:sp>
      <p:sp>
        <p:nvSpPr>
          <p:cNvPr id="85" name="Shape 85"/>
          <p:cNvSpPr>
            <a:spLocks noGrp="1"/>
          </p:cNvSpPr>
          <p:nvPr>
            <p:ph type="pic" sz="quarter" idx="13"/>
          </p:nvPr>
        </p:nvSpPr>
        <p:spPr>
          <a:xfrm>
            <a:off x="5652189" y="685800"/>
            <a:ext cx="2460732" cy="3429000"/>
          </a:xfrm>
          <a:prstGeom prst="rect">
            <a:avLst/>
          </a:prstGeom>
          <a:ln w="50800" cap="sq">
            <a:solidFill>
              <a:srgbClr val="FFFFFF">
                <a:alpha val="50000"/>
              </a:srgbClr>
            </a:solidFill>
            <a:miter lim="800000"/>
          </a:ln>
          <a:effectLst>
            <a:outerShdw blurRad="254000" rotWithShape="0">
              <a:srgbClr val="000000">
                <a:alpha val="43000"/>
              </a:srgbClr>
            </a:outerShdw>
          </a:effectLst>
        </p:spPr>
        <p:txBody>
          <a:bodyPr lIns="91439" rIns="91439" anchor="t">
            <a:noAutofit/>
          </a:bodyPr>
          <a:lstStyle/>
          <a:p>
            <a:endParaRPr/>
          </a:p>
        </p:txBody>
      </p:sp>
      <p:sp>
        <p:nvSpPr>
          <p:cNvPr id="86" name="Shape 86"/>
          <p:cNvSpPr>
            <a:spLocks noGrp="1"/>
          </p:cNvSpPr>
          <p:nvPr>
            <p:ph type="body" sz="quarter" idx="1"/>
          </p:nvPr>
        </p:nvSpPr>
        <p:spPr>
          <a:xfrm>
            <a:off x="514350" y="2228850"/>
            <a:ext cx="4623490" cy="1371600"/>
          </a:xfrm>
          <a:prstGeom prst="rect">
            <a:avLst/>
          </a:prstGeom>
          <a:extLst>
            <a:ext uri="{C572A759-6A51-4108-AA02-DFA0A04FC94B}">
              <ma14:wrappingTextBoxFlag xmlns:ma14="http://schemas.microsoft.com/office/mac/drawingml/2011/main" xmlns="" val="1"/>
            </a:ext>
          </a:extLst>
        </p:spPr>
        <p:txBody>
          <a:bodyPr anchor="t"/>
          <a:lstStyle>
            <a:lvl1pPr marL="0" indent="0">
              <a:buClrTx/>
              <a:buSzTx/>
              <a:buFontTx/>
              <a:buNone/>
            </a:lvl1pPr>
          </a:lstStyle>
          <a:p>
            <a:r>
              <a:t>Edit Master text styles</a:t>
            </a: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pic>
        <p:nvPicPr>
          <p:cNvPr id="2" name="image3.png" descr="Celestia-R1---OverlayContentHD.png"/>
          <p:cNvPicPr>
            <a:picLocks noChangeAspect="1"/>
          </p:cNvPicPr>
          <p:nvPr/>
        </p:nvPicPr>
        <p:blipFill>
          <a:blip r:embed="rId22">
            <a:extLst/>
          </a:blip>
          <a:stretch>
            <a:fillRect/>
          </a:stretch>
        </p:blipFill>
        <p:spPr>
          <a:xfrm>
            <a:off x="0" y="0"/>
            <a:ext cx="9141619" cy="5142161"/>
          </a:xfrm>
          <a:prstGeom prst="rect">
            <a:avLst/>
          </a:prstGeom>
          <a:ln w="12700">
            <a:miter lim="400000"/>
          </a:ln>
        </p:spPr>
      </p:pic>
      <p:sp>
        <p:nvSpPr>
          <p:cNvPr id="3" name="Shape 3"/>
          <p:cNvSpPr>
            <a:spLocks noGrp="1"/>
          </p:cNvSpPr>
          <p:nvPr>
            <p:ph type="title"/>
          </p:nvPr>
        </p:nvSpPr>
        <p:spPr>
          <a:xfrm>
            <a:off x="514351" y="457201"/>
            <a:ext cx="7598569" cy="10922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4" name="Shape 4"/>
          <p:cNvSpPr>
            <a:spLocks noGrp="1"/>
          </p:cNvSpPr>
          <p:nvPr>
            <p:ph type="body" idx="1"/>
          </p:nvPr>
        </p:nvSpPr>
        <p:spPr>
          <a:xfrm>
            <a:off x="457200" y="1200150"/>
            <a:ext cx="8229600" cy="3394472"/>
          </a:xfrm>
          <a:prstGeom prst="rect">
            <a:avLst/>
          </a:prstGeom>
          <a:ln w="12700">
            <a:miter lim="400000"/>
          </a:ln>
        </p:spPr>
        <p:txBody>
          <a:bodyPr lIns="45719" rIns="45719" anchor="ctr">
            <a:normAutofit/>
          </a:bodyPr>
          <a:lstStyle/>
          <a:p>
            <a:endParaRPr/>
          </a:p>
        </p:txBody>
      </p:sp>
      <p:sp>
        <p:nvSpPr>
          <p:cNvPr id="5" name="Shape 5"/>
          <p:cNvSpPr>
            <a:spLocks noGrp="1"/>
          </p:cNvSpPr>
          <p:nvPr>
            <p:ph type="sldNum" sz="quarter" idx="2"/>
          </p:nvPr>
        </p:nvSpPr>
        <p:spPr>
          <a:xfrm>
            <a:off x="7918665" y="4441746"/>
            <a:ext cx="194257" cy="205741"/>
          </a:xfrm>
          <a:prstGeom prst="rect">
            <a:avLst/>
          </a:prstGeom>
          <a:ln w="12700">
            <a:miter lim="400000"/>
          </a:ln>
        </p:spPr>
        <p:txBody>
          <a:bodyPr wrap="none" lIns="45719" rIns="45719" anchor="ctr">
            <a:spAutoFit/>
          </a:bodyPr>
          <a:lstStyle>
            <a:lvl1pPr algn="r">
              <a:defRPr sz="7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1pPr>
      <a:lvl2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2pPr>
      <a:lvl3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3pPr>
      <a:lvl4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4pPr>
      <a:lvl5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5pPr>
      <a:lvl6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6pPr>
      <a:lvl7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7pPr>
      <a:lvl8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8pPr>
      <a:lvl9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9pPr>
    </p:titleStyle>
    <p:bodyStyle>
      <a:lvl1pPr marL="214313" marR="0" indent="-214313"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1pPr>
      <a:lvl2pPr marL="575072" marR="0" indent="-232172"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2pPr>
      <a:lvl3pPr marL="964406" marR="0" indent="-278606"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3pPr>
      <a:lvl4pPr marL="1214438" marR="0" indent="-185738"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4pPr>
      <a:lvl5pPr marL="1557338" marR="0" indent="-185738"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5pPr>
      <a:lvl6pPr marL="19621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6pPr>
      <a:lvl7pPr marL="23050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7pPr>
      <a:lvl8pPr marL="26479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8pPr>
      <a:lvl9pPr marL="29908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hyperlink" Target="http://www.david.best/" TargetMode="External"/><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hyperlink" Target="http://www.davidbest.ca/besta11y/TASSQ2018.shtml#main" TargetMode="External"/><Relationship Id="rId4" Type="http://schemas.openxmlformats.org/officeDocument/2006/relationships/notesSlide" Target="../notesSlides/notesSlide15.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D5D"/>
        </a:solidFill>
        <a:effectLst/>
      </p:bgPr>
    </p:bg>
    <p:spTree>
      <p:nvGrpSpPr>
        <p:cNvPr id="1" name=""/>
        <p:cNvGrpSpPr/>
        <p:nvPr/>
      </p:nvGrpSpPr>
      <p:grpSpPr>
        <a:xfrm>
          <a:off x="0" y="0"/>
          <a:ext cx="0" cy="0"/>
          <a:chOff x="0" y="0"/>
          <a:chExt cx="0" cy="0"/>
        </a:xfrm>
      </p:grpSpPr>
      <p:sp>
        <p:nvSpPr>
          <p:cNvPr id="194" name="Shape 194"/>
          <p:cNvSpPr>
            <a:spLocks noGrp="1"/>
          </p:cNvSpPr>
          <p:nvPr>
            <p:ph type="ctrTitle"/>
          </p:nvPr>
        </p:nvSpPr>
        <p:spPr>
          <a:xfrm>
            <a:off x="685800" y="2190750"/>
            <a:ext cx="7772400" cy="1872784"/>
          </a:xfrm>
          <a:prstGeom prst="rect">
            <a:avLst/>
          </a:prstGeom>
        </p:spPr>
        <p:txBody>
          <a:bodyPr>
            <a:normAutofit/>
          </a:bodyPr>
          <a:lstStyle/>
          <a:p>
            <a:pPr>
              <a:defRPr sz="4000">
                <a:solidFill>
                  <a:srgbClr val="779AE3"/>
                </a:solidFill>
                <a:latin typeface="Arial"/>
                <a:ea typeface="Arial"/>
                <a:cs typeface="Arial"/>
                <a:sym typeface="Arial"/>
              </a:defRPr>
            </a:pPr>
            <a:r>
              <a:rPr dirty="0"/>
              <a:t>T</a:t>
            </a:r>
            <a:r>
              <a:rPr lang="en-US" dirty="0"/>
              <a:t>he</a:t>
            </a:r>
            <a:r>
              <a:rPr dirty="0"/>
              <a:t> </a:t>
            </a:r>
            <a:r>
              <a:rPr lang="en-US" dirty="0"/>
              <a:t>Leadership</a:t>
            </a:r>
            <a:br>
              <a:rPr dirty="0"/>
            </a:br>
            <a:r>
              <a:rPr dirty="0"/>
              <a:t> of Accessibility</a:t>
            </a:r>
          </a:p>
        </p:txBody>
      </p:sp>
      <p:pic>
        <p:nvPicPr>
          <p:cNvPr id="3" name="Picture 2">
            <a:extLst>
              <a:ext uri="{FF2B5EF4-FFF2-40B4-BE49-F238E27FC236}">
                <a16:creationId xmlns:a16="http://schemas.microsoft.com/office/drawing/2014/main" id="{A1F8E637-D66A-FD4E-8D28-090F39B4FEBA}"/>
              </a:ex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rot="20068791">
            <a:off x="184787" y="865474"/>
            <a:ext cx="990600" cy="990600"/>
          </a:xfrm>
          <a:prstGeom prst="rect">
            <a:avLst/>
          </a:prstGeom>
        </p:spPr>
      </p:pic>
      <p:pic>
        <p:nvPicPr>
          <p:cNvPr id="4" name="Picture 3">
            <a:extLst>
              <a:ext uri="{FF2B5EF4-FFF2-40B4-BE49-F238E27FC236}">
                <a16:creationId xmlns:a16="http://schemas.microsoft.com/office/drawing/2014/main" id="{7126FF22-EE8B-5748-84EB-B91ECB182F3B}"/>
              </a:ext>
              <a:ext uri="{C183D7F6-B498-43B3-948B-1728B52AA6E4}">
                <adec:decorative xmlns:adec="http://schemas.microsoft.com/office/drawing/2017/decorative" val="1"/>
              </a:ext>
            </a:extLst>
          </p:cNvPr>
          <p:cNvPicPr>
            <a:picLocks noChangeAspect="1"/>
          </p:cNvPicPr>
          <p:nvPr/>
        </p:nvPicPr>
        <p:blipFill>
          <a:blip r:embed="rId4">
            <a:alphaModFix amt="62000"/>
            <a:extLst/>
          </a:blip>
          <a:stretch>
            <a:fillRect/>
          </a:stretch>
        </p:blipFill>
        <p:spPr>
          <a:xfrm rot="10978770">
            <a:off x="4983240" y="-7309"/>
            <a:ext cx="884576" cy="1029444"/>
          </a:xfrm>
          <a:prstGeom prst="rect">
            <a:avLst/>
          </a:prstGeom>
        </p:spPr>
      </p:pic>
      <p:sp>
        <p:nvSpPr>
          <p:cNvPr id="7" name="TextBox 6">
            <a:extLst>
              <a:ext uri="{FF2B5EF4-FFF2-40B4-BE49-F238E27FC236}">
                <a16:creationId xmlns:a16="http://schemas.microsoft.com/office/drawing/2014/main" id="{79467806-FC77-7149-9684-16982A9BDE53}"/>
              </a:ext>
              <a:ext uri="{C183D7F6-B498-43B3-948B-1728B52AA6E4}">
                <adec:decorative xmlns:adec="http://schemas.microsoft.com/office/drawing/2017/decorative" val="1"/>
              </a:ext>
            </a:extLst>
          </p:cNvPr>
          <p:cNvSpPr txBox="1"/>
          <p:nvPr/>
        </p:nvSpPr>
        <p:spPr>
          <a:xfrm rot="2056691">
            <a:off x="96253" y="4351117"/>
            <a:ext cx="861232"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8800" b="1" i="0" u="none" strike="noStrike" cap="none" spc="0" normalizeH="0" baseline="0" dirty="0">
                <a:ln>
                  <a:noFill/>
                </a:ln>
                <a:solidFill>
                  <a:srgbClr val="779BE4">
                    <a:alpha val="46000"/>
                  </a:srgbClr>
                </a:solidFill>
                <a:effectLst/>
                <a:uFillTx/>
                <a:latin typeface="Calibri"/>
                <a:ea typeface="Calibri"/>
                <a:cs typeface="Calibri"/>
                <a:sym typeface="Calibri"/>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514351" y="457201"/>
            <a:ext cx="7598569" cy="1092201"/>
          </a:xfrm>
          <a:prstGeom prst="rect">
            <a:avLst/>
          </a:prstGeom>
        </p:spPr>
        <p:txBody>
          <a:bodyPr/>
          <a:lstStyle>
            <a:lvl1pPr>
              <a:defRPr sz="3200"/>
            </a:lvl1pPr>
          </a:lstStyle>
          <a:p>
            <a:r>
              <a:t>Bridging The Divide</a:t>
            </a:r>
          </a:p>
        </p:txBody>
      </p:sp>
      <p:sp>
        <p:nvSpPr>
          <p:cNvPr id="262" name="Shape 262"/>
          <p:cNvSpPr>
            <a:spLocks noGrp="1"/>
          </p:cNvSpPr>
          <p:nvPr>
            <p:ph type="body" idx="1"/>
          </p:nvPr>
        </p:nvSpPr>
        <p:spPr>
          <a:xfrm>
            <a:off x="514351" y="1098550"/>
            <a:ext cx="5495583" cy="2736851"/>
          </a:xfrm>
          <a:prstGeom prst="rect">
            <a:avLst/>
          </a:prstGeom>
        </p:spPr>
        <p:txBody>
          <a:bodyPr/>
          <a:lstStyle/>
          <a:p>
            <a:pPr marL="0" indent="0">
              <a:buSzTx/>
              <a:buNone/>
              <a:defRPr sz="2800"/>
            </a:pPr>
            <a:r>
              <a:rPr dirty="0"/>
              <a:t>Design is the bridge that overcomes barriers between the delivery of information and the understanding knowledge that impacts life decisions.</a:t>
            </a:r>
          </a:p>
        </p:txBody>
      </p:sp>
      <p:pic>
        <p:nvPicPr>
          <p:cNvPr id="4" name="image8.jpg" descr="large scale bridge spanning body of water">
            <a:extLst>
              <a:ext uri="{FF2B5EF4-FFF2-40B4-BE49-F238E27FC236}">
                <a16:creationId xmlns:a16="http://schemas.microsoft.com/office/drawing/2014/main" id="{1B04A3FB-AC4A-334C-AA14-821C8DE6ABA4}"/>
              </a:ext>
            </a:extLst>
          </p:cNvPr>
          <p:cNvPicPr>
            <a:picLocks noChangeAspect="1"/>
          </p:cNvPicPr>
          <p:nvPr/>
        </p:nvPicPr>
        <p:blipFill>
          <a:blip r:embed="rId3">
            <a:extLst/>
          </a:blip>
          <a:stretch>
            <a:fillRect/>
          </a:stretch>
        </p:blipFill>
        <p:spPr>
          <a:xfrm>
            <a:off x="6009934" y="3066823"/>
            <a:ext cx="3134066" cy="2089378"/>
          </a:xfrm>
          <a:prstGeom prst="rect">
            <a:avLst/>
          </a:prstGeom>
          <a:ln w="12700">
            <a:miter lim="400000"/>
          </a:ln>
        </p:spPr>
      </p:pic>
      <p:pic>
        <p:nvPicPr>
          <p:cNvPr id="2" name="Picture 1" descr="Bridge sections fail to meet squarely. Workmen on either side consult plans and gesticulate to one another.">
            <a:extLst>
              <a:ext uri="{FF2B5EF4-FFF2-40B4-BE49-F238E27FC236}">
                <a16:creationId xmlns:a16="http://schemas.microsoft.com/office/drawing/2014/main" id="{9957B389-FDE1-414A-A559-B7FDC6661D75}"/>
              </a:ext>
            </a:extLst>
          </p:cNvPr>
          <p:cNvPicPr>
            <a:picLocks noChangeAspect="1"/>
          </p:cNvPicPr>
          <p:nvPr/>
        </p:nvPicPr>
        <p:blipFill>
          <a:blip r:embed="rId4"/>
          <a:stretch>
            <a:fillRect/>
          </a:stretch>
        </p:blipFill>
        <p:spPr>
          <a:xfrm>
            <a:off x="6009934" y="49427"/>
            <a:ext cx="3134066" cy="2319209"/>
          </a:xfrm>
          <a:prstGeom prst="rect">
            <a:avLst/>
          </a:prstGeom>
        </p:spPr>
      </p:pic>
    </p:spTree>
    <p:extLst>
      <p:ext uri="{BB962C8B-B14F-4D97-AF65-F5344CB8AC3E}">
        <p14:creationId xmlns:p14="http://schemas.microsoft.com/office/powerpoint/2010/main" val="30682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62">
                                            <p:bg/>
                                          </p:spTgt>
                                        </p:tgtEl>
                                        <p:attrNameLst>
                                          <p:attrName>style.visibility</p:attrName>
                                        </p:attrNameLst>
                                      </p:cBhvr>
                                      <p:to>
                                        <p:strVal val="visible"/>
                                      </p:to>
                                    </p:set>
                                    <p:animEffect transition="in" filter="dissolve">
                                      <p:cBhvr>
                                        <p:cTn id="7" dur="2000"/>
                                        <p:tgtEl>
                                          <p:spTgt spid="262">
                                            <p:bg/>
                                          </p:spTgt>
                                        </p:tgtEl>
                                      </p:cBhvr>
                                    </p:animEffect>
                                  </p:childTnLst>
                                </p:cTn>
                              </p:par>
                              <p:par>
                                <p:cTn id="8" presetID="9" presetClass="entr" presetSubtype="0" fill="hold" grpId="0" nodeType="withEffect">
                                  <p:stCondLst>
                                    <p:cond delay="0"/>
                                  </p:stCondLst>
                                  <p:iterate>
                                    <p:tmAbs val="0"/>
                                  </p:iterate>
                                  <p:childTnLst>
                                    <p:set>
                                      <p:cBhvr>
                                        <p:cTn id="9" fill="hold"/>
                                        <p:tgtEl>
                                          <p:spTgt spid="262">
                                            <p:txEl>
                                              <p:pRg st="0" end="0"/>
                                            </p:txEl>
                                          </p:spTgt>
                                        </p:tgtEl>
                                        <p:attrNameLst>
                                          <p:attrName>style.visibility</p:attrName>
                                        </p:attrNameLst>
                                      </p:cBhvr>
                                      <p:to>
                                        <p:strVal val="visible"/>
                                      </p:to>
                                    </p:set>
                                    <p:animEffect transition="in" filter="dissolve">
                                      <p:cBhvr>
                                        <p:cTn id="10" dur="2000"/>
                                        <p:tgtEl>
                                          <p:spTgt spid="262">
                                            <p:txEl>
                                              <p:pRg st="0" end="0"/>
                                            </p:txEl>
                                          </p:spTgt>
                                        </p:tgtEl>
                                      </p:cBhvr>
                                    </p:animEffect>
                                  </p:childTnLst>
                                </p:cTn>
                              </p:par>
                              <p:par>
                                <p:cTn id="11" presetID="9" presetClass="entr" presetSubtype="0" fill="hold" nodeType="withEffect">
                                  <p:stCondLst>
                                    <p:cond delay="3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par>
                                <p:cTn id="14" presetID="9" presetClass="entr" presetSubtype="0" fill="hold" nodeType="withEffect">
                                  <p:stCondLst>
                                    <p:cond delay="80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97DAF-372C-7745-B3E5-6D8CD4419407}"/>
              </a:ext>
            </a:extLst>
          </p:cNvPr>
          <p:cNvSpPr/>
          <p:nvPr/>
        </p:nvSpPr>
        <p:spPr>
          <a:xfrm>
            <a:off x="6103243" y="3975101"/>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0A095449-7EF9-244B-AEB6-53B1F84E54BA}"/>
              </a:ext>
            </a:extLst>
          </p:cNvPr>
          <p:cNvSpPr/>
          <p:nvPr/>
        </p:nvSpPr>
        <p:spPr>
          <a:xfrm>
            <a:off x="7191818" y="3983743"/>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extLst>
              <a:ext uri="{FF2B5EF4-FFF2-40B4-BE49-F238E27FC236}">
                <a16:creationId xmlns:a16="http://schemas.microsoft.com/office/drawing/2014/main" id="{FC03CDC0-F39F-084E-A0D9-2BFF469C6998}"/>
              </a:ext>
            </a:extLst>
          </p:cNvPr>
          <p:cNvSpPr/>
          <p:nvPr/>
        </p:nvSpPr>
        <p:spPr>
          <a:xfrm>
            <a:off x="8302399" y="3980995"/>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Rectangle 13">
            <a:extLst>
              <a:ext uri="{FF2B5EF4-FFF2-40B4-BE49-F238E27FC236}">
                <a16:creationId xmlns:a16="http://schemas.microsoft.com/office/drawing/2014/main" id="{CDFB17DD-13A5-3845-8243-D618EBA88C1C}"/>
              </a:ext>
            </a:extLst>
          </p:cNvPr>
          <p:cNvSpPr/>
          <p:nvPr/>
        </p:nvSpPr>
        <p:spPr>
          <a:xfrm rot="16200000">
            <a:off x="7222845" y="2110575"/>
            <a:ext cx="324025" cy="3420394"/>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255" name="Shape 255"/>
          <p:cNvSpPr>
            <a:spLocks noGrp="1"/>
          </p:cNvSpPr>
          <p:nvPr>
            <p:ph type="title"/>
          </p:nvPr>
        </p:nvSpPr>
        <p:spPr>
          <a:xfrm>
            <a:off x="514351" y="457201"/>
            <a:ext cx="7598569" cy="1092201"/>
          </a:xfrm>
          <a:prstGeom prst="rect">
            <a:avLst/>
          </a:prstGeom>
        </p:spPr>
        <p:txBody>
          <a:bodyPr/>
          <a:lstStyle>
            <a:lvl1pPr>
              <a:defRPr sz="3200"/>
            </a:lvl1pPr>
          </a:lstStyle>
          <a:p>
            <a:r>
              <a:rPr dirty="0"/>
              <a:t>Design </a:t>
            </a:r>
            <a:r>
              <a:rPr lang="en-US" dirty="0"/>
              <a:t>Barriers</a:t>
            </a:r>
            <a:endParaRPr dirty="0"/>
          </a:p>
        </p:txBody>
      </p:sp>
      <p:sp>
        <p:nvSpPr>
          <p:cNvPr id="256" name="Shape 256"/>
          <p:cNvSpPr>
            <a:spLocks noGrp="1"/>
          </p:cNvSpPr>
          <p:nvPr>
            <p:ph type="body" idx="1"/>
          </p:nvPr>
        </p:nvSpPr>
        <p:spPr>
          <a:xfrm>
            <a:off x="514350" y="1238250"/>
            <a:ext cx="7867651" cy="2736851"/>
          </a:xfrm>
          <a:prstGeom prst="rect">
            <a:avLst/>
          </a:prstGeom>
        </p:spPr>
        <p:txBody>
          <a:bodyPr/>
          <a:lstStyle/>
          <a:p>
            <a:pPr marL="0" indent="0" defTabSz="339470">
              <a:spcBef>
                <a:spcPts val="600"/>
              </a:spcBef>
              <a:buSzTx/>
              <a:buNone/>
              <a:defRPr sz="2772"/>
            </a:pPr>
            <a:r>
              <a:rPr dirty="0">
                <a:solidFill>
                  <a:srgbClr val="EBB9D0"/>
                </a:solidFill>
              </a:rPr>
              <a:t>Performance</a:t>
            </a:r>
            <a:r>
              <a:rPr dirty="0"/>
              <a:t>: Stable, consistent, and fast access.</a:t>
            </a:r>
          </a:p>
          <a:p>
            <a:pPr marL="0" indent="0" defTabSz="339470">
              <a:spcBef>
                <a:spcPts val="600"/>
              </a:spcBef>
              <a:buSzTx/>
              <a:buNone/>
              <a:defRPr sz="2772"/>
            </a:pPr>
            <a:r>
              <a:rPr dirty="0">
                <a:solidFill>
                  <a:srgbClr val="BBCBF5"/>
                </a:solidFill>
              </a:rPr>
              <a:t>Security</a:t>
            </a:r>
            <a:r>
              <a:rPr dirty="0"/>
              <a:t>: A safe, risk free, </a:t>
            </a:r>
            <a:br>
              <a:rPr dirty="0"/>
            </a:br>
            <a:r>
              <a:rPr dirty="0"/>
              <a:t>and high quality delivery access.</a:t>
            </a:r>
          </a:p>
          <a:p>
            <a:pPr marL="0" indent="0" defTabSz="339470">
              <a:spcBef>
                <a:spcPts val="600"/>
              </a:spcBef>
              <a:buSzTx/>
              <a:buNone/>
              <a:defRPr sz="2772"/>
            </a:pPr>
            <a:r>
              <a:rPr dirty="0">
                <a:solidFill>
                  <a:srgbClr val="8ED4C3"/>
                </a:solidFill>
              </a:rPr>
              <a:t>Accessibility</a:t>
            </a:r>
            <a:r>
              <a:rPr dirty="0"/>
              <a:t>: A fully inclusive, </a:t>
            </a:r>
            <a:br>
              <a:rPr dirty="0"/>
            </a:br>
            <a:r>
              <a:rPr dirty="0"/>
              <a:t>easy to use, and productive access.</a:t>
            </a:r>
          </a:p>
        </p:txBody>
      </p:sp>
      <p:sp>
        <p:nvSpPr>
          <p:cNvPr id="10" name="Rectangle 9">
            <a:extLst>
              <a:ext uri="{FF2B5EF4-FFF2-40B4-BE49-F238E27FC236}">
                <a16:creationId xmlns:a16="http://schemas.microsoft.com/office/drawing/2014/main" id="{01A5AC30-9774-E646-A663-8AC1F7B3DB7C}"/>
              </a:ext>
              <a:ext uri="{C183D7F6-B498-43B3-948B-1728B52AA6E4}">
                <adec:decorative xmlns:adec="http://schemas.microsoft.com/office/drawing/2017/decorative" val="1"/>
              </a:ext>
            </a:extLst>
          </p:cNvPr>
          <p:cNvSpPr/>
          <p:nvPr/>
        </p:nvSpPr>
        <p:spPr>
          <a:xfrm>
            <a:off x="5731212" y="3692757"/>
            <a:ext cx="1066292" cy="256032"/>
          </a:xfrm>
          <a:prstGeom prst="rect">
            <a:avLst/>
          </a:prstGeom>
          <a:pattFill prst="wdDnDiag">
            <a:fgClr>
              <a:schemeClr val="tx1">
                <a:lumMod val="65000"/>
                <a:lumOff val="35000"/>
              </a:schemeClr>
            </a:fgClr>
            <a:bgClr>
              <a:srgbClr val="FFC9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2972CC36-A187-E647-A033-45EFE26BA302}"/>
              </a:ext>
              <a:ext uri="{C183D7F6-B498-43B3-948B-1728B52AA6E4}">
                <adec:decorative xmlns:adec="http://schemas.microsoft.com/office/drawing/2017/decorative" val="1"/>
              </a:ext>
            </a:extLst>
          </p:cNvPr>
          <p:cNvSpPr/>
          <p:nvPr/>
        </p:nvSpPr>
        <p:spPr>
          <a:xfrm>
            <a:off x="7983052" y="3688933"/>
            <a:ext cx="1078992" cy="256032"/>
          </a:xfrm>
          <a:prstGeom prst="rect">
            <a:avLst/>
          </a:prstGeom>
          <a:pattFill prst="wdUpDiag">
            <a:fgClr>
              <a:schemeClr val="tx1">
                <a:lumMod val="65000"/>
                <a:lumOff val="35000"/>
              </a:schemeClr>
            </a:fgClr>
            <a:bgClr>
              <a:srgbClr val="BACAF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CBF8F305-13F9-0B4E-85CE-820AA9EA80CE}"/>
              </a:ext>
              <a:ext uri="{C183D7F6-B498-43B3-948B-1728B52AA6E4}">
                <adec:decorative xmlns:adec="http://schemas.microsoft.com/office/drawing/2017/decorative" val="1"/>
              </a:ext>
            </a:extLst>
          </p:cNvPr>
          <p:cNvSpPr/>
          <p:nvPr/>
        </p:nvSpPr>
        <p:spPr>
          <a:xfrm>
            <a:off x="6841067" y="3688933"/>
            <a:ext cx="1094400" cy="259200"/>
          </a:xfrm>
          <a:prstGeom prst="rect">
            <a:avLst/>
          </a:prstGeom>
          <a:pattFill prst="dkHorz">
            <a:fgClr>
              <a:schemeClr val="tx1">
                <a:lumMod val="65000"/>
                <a:lumOff val="35000"/>
              </a:schemeClr>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00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56">
                                            <p:bg/>
                                          </p:spTgt>
                                        </p:tgtEl>
                                        <p:attrNameLst>
                                          <p:attrName>style.visibility</p:attrName>
                                        </p:attrNameLst>
                                      </p:cBhvr>
                                      <p:to>
                                        <p:strVal val="visible"/>
                                      </p:to>
                                    </p:set>
                                    <p:animEffect transition="in" filter="dissolve">
                                      <p:cBhvr>
                                        <p:cTn id="7" dur="500"/>
                                        <p:tgtEl>
                                          <p:spTgt spid="256">
                                            <p:bg/>
                                          </p:spTgt>
                                        </p:tgtEl>
                                      </p:cBhvr>
                                    </p:animEffect>
                                  </p:childTnLst>
                                </p:cTn>
                              </p:par>
                              <p:par>
                                <p:cTn id="8" presetID="9" presetClass="entr" presetSubtype="0" fill="hold" grpId="0" nodeType="withEffect">
                                  <p:stCondLst>
                                    <p:cond delay="0"/>
                                  </p:stCondLst>
                                  <p:iterate>
                                    <p:tmAbs val="0"/>
                                  </p:iterate>
                                  <p:childTnLst>
                                    <p:set>
                                      <p:cBhvr>
                                        <p:cTn id="9" fill="hold"/>
                                        <p:tgtEl>
                                          <p:spTgt spid="256">
                                            <p:txEl>
                                              <p:pRg st="0" end="0"/>
                                            </p:txEl>
                                          </p:spTgt>
                                        </p:tgtEl>
                                        <p:attrNameLst>
                                          <p:attrName>style.visibility</p:attrName>
                                        </p:attrNameLst>
                                      </p:cBhvr>
                                      <p:to>
                                        <p:strVal val="visible"/>
                                      </p:to>
                                    </p:set>
                                    <p:animEffect transition="in" filter="dissolve">
                                      <p:cBhvr>
                                        <p:cTn id="10" dur="500"/>
                                        <p:tgtEl>
                                          <p:spTgt spid="256">
                                            <p:txEl>
                                              <p:pRg st="0" end="0"/>
                                            </p:txEl>
                                          </p:spTgt>
                                        </p:tgtEl>
                                      </p:cBhvr>
                                    </p:animEffect>
                                  </p:childTnLst>
                                </p:cTn>
                              </p:par>
                              <p:par>
                                <p:cTn id="11" presetID="9" presetClass="entr" presetSubtype="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256">
                                            <p:txEl>
                                              <p:pRg st="1" end="1"/>
                                            </p:txEl>
                                          </p:spTgt>
                                        </p:tgtEl>
                                        <p:attrNameLst>
                                          <p:attrName>style.visibility</p:attrName>
                                        </p:attrNameLst>
                                      </p:cBhvr>
                                      <p:to>
                                        <p:strVal val="visible"/>
                                      </p:to>
                                    </p:set>
                                    <p:animEffect transition="in" filter="dissolve">
                                      <p:cBhvr>
                                        <p:cTn id="18" dur="500"/>
                                        <p:tgtEl>
                                          <p:spTgt spid="256">
                                            <p:txEl>
                                              <p:pRg st="1" end="1"/>
                                            </p:txEl>
                                          </p:spTgt>
                                        </p:tgtEl>
                                      </p:cBhvr>
                                    </p:animEffect>
                                  </p:childTnLst>
                                </p:cTn>
                              </p:par>
                              <p:par>
                                <p:cTn id="19" presetID="9" presetClass="entr" presetSubtype="0" fill="hold" grpId="0" nodeType="with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256">
                                            <p:txEl>
                                              <p:pRg st="2" end="2"/>
                                            </p:txEl>
                                          </p:spTgt>
                                        </p:tgtEl>
                                        <p:attrNameLst>
                                          <p:attrName>style.visibility</p:attrName>
                                        </p:attrNameLst>
                                      </p:cBhvr>
                                      <p:to>
                                        <p:strVal val="visible"/>
                                      </p:to>
                                    </p:set>
                                    <p:animEffect transition="in" filter="dissolve">
                                      <p:cBhvr>
                                        <p:cTn id="26" dur="500"/>
                                        <p:tgtEl>
                                          <p:spTgt spid="256">
                                            <p:txEl>
                                              <p:pRg st="2" end="2"/>
                                            </p:txEl>
                                          </p:spTgt>
                                        </p:tgtEl>
                                      </p:cBhvr>
                                    </p:animEffect>
                                  </p:childTnLst>
                                </p:cTn>
                              </p:par>
                              <p:par>
                                <p:cTn id="27" presetID="9" presetClass="entr" presetSubtype="0" fill="hold" grpId="0"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build="p" animBg="1" advAuto="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514351" y="457201"/>
            <a:ext cx="7598569" cy="1092201"/>
          </a:xfrm>
          <a:prstGeom prst="rect">
            <a:avLst/>
          </a:prstGeom>
        </p:spPr>
        <p:txBody>
          <a:bodyPr/>
          <a:lstStyle>
            <a:lvl1pPr>
              <a:defRPr sz="3200"/>
            </a:lvl1pPr>
          </a:lstStyle>
          <a:p>
            <a:r>
              <a:rPr lang="en-CA" dirty="0"/>
              <a:t>Breaking The Design Barrier</a:t>
            </a:r>
            <a:endParaRPr dirty="0"/>
          </a:p>
        </p:txBody>
      </p:sp>
      <p:sp>
        <p:nvSpPr>
          <p:cNvPr id="246" name="Shape 246"/>
          <p:cNvSpPr>
            <a:spLocks noGrp="1"/>
          </p:cNvSpPr>
          <p:nvPr>
            <p:ph type="body" idx="1"/>
          </p:nvPr>
        </p:nvSpPr>
        <p:spPr>
          <a:xfrm>
            <a:off x="514350" y="1606550"/>
            <a:ext cx="7334251" cy="2736851"/>
          </a:xfrm>
          <a:prstGeom prst="rect">
            <a:avLst/>
          </a:prstGeom>
        </p:spPr>
        <p:txBody>
          <a:bodyPr/>
          <a:lstStyle/>
          <a:p>
            <a:pPr marL="0" indent="0">
              <a:lnSpc>
                <a:spcPct val="80000"/>
              </a:lnSpc>
              <a:buSzTx/>
              <a:buNone/>
              <a:defRPr sz="2500"/>
            </a:pPr>
            <a:r>
              <a:rPr lang="en-US" dirty="0"/>
              <a:t>Integrate real-</a:t>
            </a:r>
            <a:r>
              <a:rPr dirty="0"/>
              <a:t>life experiences </a:t>
            </a:r>
            <a:r>
              <a:rPr lang="en-US" dirty="0"/>
              <a:t>through</a:t>
            </a:r>
          </a:p>
          <a:p>
            <a:pPr marL="0" indent="0">
              <a:lnSpc>
                <a:spcPct val="80000"/>
              </a:lnSpc>
              <a:buSzTx/>
              <a:buNone/>
              <a:defRPr sz="2500"/>
            </a:pPr>
            <a:r>
              <a:rPr dirty="0"/>
              <a:t>Opportunity</a:t>
            </a:r>
            <a:endParaRPr lang="en-US" dirty="0"/>
          </a:p>
          <a:p>
            <a:pPr marL="0" indent="0">
              <a:lnSpc>
                <a:spcPct val="80000"/>
              </a:lnSpc>
              <a:buSzTx/>
              <a:buNone/>
              <a:defRPr sz="2500"/>
            </a:pPr>
            <a:r>
              <a:rPr dirty="0"/>
              <a:t>Leadership</a:t>
            </a:r>
            <a:endParaRPr lang="en-US" dirty="0"/>
          </a:p>
          <a:p>
            <a:pPr marL="0" indent="0">
              <a:lnSpc>
                <a:spcPct val="80000"/>
              </a:lnSpc>
              <a:buSzTx/>
              <a:buNone/>
              <a:defRPr sz="2500"/>
            </a:pPr>
            <a:r>
              <a:rPr dirty="0"/>
              <a:t>Solutions</a:t>
            </a:r>
            <a:endParaRPr sz="1200" dirty="0"/>
          </a:p>
        </p:txBody>
      </p:sp>
      <p:grpSp>
        <p:nvGrpSpPr>
          <p:cNvPr id="8" name="Group 7" descr="Toronto skyline silhouette.">
            <a:extLst>
              <a:ext uri="{FF2B5EF4-FFF2-40B4-BE49-F238E27FC236}">
                <a16:creationId xmlns:a16="http://schemas.microsoft.com/office/drawing/2014/main" id="{48B97565-A51E-5144-8BED-13E6F6161795}"/>
              </a:ext>
            </a:extLst>
          </p:cNvPr>
          <p:cNvGrpSpPr/>
          <p:nvPr/>
        </p:nvGrpSpPr>
        <p:grpSpPr>
          <a:xfrm>
            <a:off x="1" y="3212695"/>
            <a:ext cx="9144000" cy="1930805"/>
            <a:chOff x="1" y="3212695"/>
            <a:chExt cx="9144000" cy="1930805"/>
          </a:xfrm>
          <a:effectLst>
            <a:outerShdw blurRad="50800" dist="50800" dir="5400000" algn="ctr" rotWithShape="0">
              <a:srgbClr val="000000"/>
            </a:outerShdw>
          </a:effectLst>
        </p:grpSpPr>
        <p:pic>
          <p:nvPicPr>
            <p:cNvPr id="5" name="Picture 4" descr="Toronto skyline silhouette">
              <a:extLst>
                <a:ext uri="{FF2B5EF4-FFF2-40B4-BE49-F238E27FC236}">
                  <a16:creationId xmlns:a16="http://schemas.microsoft.com/office/drawing/2014/main" id="{96F57BD3-ADF8-6E45-A93E-B5D55CD0C1E7}"/>
                </a:ext>
              </a:extLst>
            </p:cNvPr>
            <p:cNvPicPr>
              <a:picLocks noChangeAspect="1"/>
            </p:cNvPicPr>
            <p:nvPr/>
          </p:nvPicPr>
          <p:blipFill>
            <a:blip r:embed="rId3">
              <a:alphaModFix amt="52000"/>
            </a:blip>
            <a:stretch>
              <a:fillRect/>
            </a:stretch>
          </p:blipFill>
          <p:spPr>
            <a:xfrm>
              <a:off x="1" y="3212695"/>
              <a:ext cx="9144000" cy="1930805"/>
            </a:xfrm>
            <a:prstGeom prst="rect">
              <a:avLst/>
            </a:prstGeom>
            <a:ln>
              <a:noFill/>
            </a:ln>
          </p:spPr>
        </p:pic>
        <p:sp>
          <p:nvSpPr>
            <p:cNvPr id="7" name="Rectangle 6">
              <a:extLst>
                <a:ext uri="{FF2B5EF4-FFF2-40B4-BE49-F238E27FC236}">
                  <a16:creationId xmlns:a16="http://schemas.microsoft.com/office/drawing/2014/main" id="{EA3DCFE8-9915-F04B-B885-C0FAD06B1D4E}"/>
                </a:ext>
              </a:extLst>
            </p:cNvPr>
            <p:cNvSpPr/>
            <p:nvPr/>
          </p:nvSpPr>
          <p:spPr>
            <a:xfrm>
              <a:off x="3251200" y="3243160"/>
              <a:ext cx="45719" cy="307775"/>
            </a:xfrm>
            <a:prstGeom prst="rect">
              <a:avLst/>
            </a:prstGeom>
            <a:solidFill>
              <a:schemeClr val="tx1"/>
            </a:solidFill>
            <a:ln w="1270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chemeClr val="tx1"/>
                </a:solidFill>
                <a:effectLst/>
                <a:uFillTx/>
                <a:latin typeface="Calibri"/>
                <a:ea typeface="Calibri"/>
                <a:cs typeface="Calibri"/>
                <a:sym typeface="Calibri"/>
              </a:endParaRPr>
            </a:p>
          </p:txBody>
        </p:sp>
      </p:grpSp>
      <p:sp>
        <p:nvSpPr>
          <p:cNvPr id="2" name="TextBox 1">
            <a:extLst>
              <a:ext uri="{FF2B5EF4-FFF2-40B4-BE49-F238E27FC236}">
                <a16:creationId xmlns:a16="http://schemas.microsoft.com/office/drawing/2014/main" id="{7429A73B-A49B-804C-8832-00C9C7BDFB93}"/>
              </a:ext>
            </a:extLst>
          </p:cNvPr>
          <p:cNvSpPr txBox="1"/>
          <p:nvPr/>
        </p:nvSpPr>
        <p:spPr>
          <a:xfrm>
            <a:off x="5824330" y="1053548"/>
            <a:ext cx="9239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animEffect transition="in" filter="dissolve">
                                      <p:cBhvr>
                                        <p:cTn id="7" dur="500"/>
                                        <p:tgtEl>
                                          <p:spTgt spid="246">
                                            <p:bg/>
                                          </p:spTgt>
                                        </p:tgtEl>
                                      </p:cBhvr>
                                    </p:animEffect>
                                  </p:childTnLst>
                                </p:cTn>
                              </p:par>
                              <p:par>
                                <p:cTn id="8" presetID="9" presetClass="entr" presetSubtype="0" fill="hold" grpId="1" nodeType="withEffect">
                                  <p:stCondLst>
                                    <p:cond delay="0"/>
                                  </p:stCondLst>
                                  <p:iterate>
                                    <p:tmAbs val="0"/>
                                  </p:iterate>
                                  <p:childTnLst>
                                    <p:set>
                                      <p:cBhvr>
                                        <p:cTn id="9" fill="hold"/>
                                        <p:tgtEl>
                                          <p:spTgt spid="246">
                                            <p:txEl>
                                              <p:pRg st="0" end="0"/>
                                            </p:txEl>
                                          </p:spTgt>
                                        </p:tgtEl>
                                        <p:attrNameLst>
                                          <p:attrName>style.visibility</p:attrName>
                                        </p:attrNameLst>
                                      </p:cBhvr>
                                      <p:to>
                                        <p:strVal val="visible"/>
                                      </p:to>
                                    </p:set>
                                    <p:animEffect transition="in" filter="dissolve">
                                      <p:cBhvr>
                                        <p:cTn id="10" dur="500"/>
                                        <p:tgtEl>
                                          <p:spTgt spid="246">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46">
                                            <p:txEl>
                                              <p:pRg st="1" end="1"/>
                                            </p:txEl>
                                          </p:spTgt>
                                        </p:tgtEl>
                                        <p:attrNameLst>
                                          <p:attrName>style.visibility</p:attrName>
                                        </p:attrNameLst>
                                      </p:cBhvr>
                                      <p:to>
                                        <p:strVal val="visible"/>
                                      </p:to>
                                    </p:set>
                                    <p:animEffect transition="in" filter="dissolve">
                                      <p:cBhvr>
                                        <p:cTn id="13" dur="500"/>
                                        <p:tgtEl>
                                          <p:spTgt spid="246">
                                            <p:txEl>
                                              <p:pRg st="1" end="1"/>
                                            </p:txEl>
                                          </p:spTgt>
                                        </p:tgtEl>
                                      </p:cBhvr>
                                    </p:animEffect>
                                  </p:childTnLst>
                                </p:cTn>
                              </p:par>
                              <p:par>
                                <p:cTn id="14" presetID="9" presetClass="entr" presetSubtype="0" fill="hold"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1" nodeType="clickEffect">
                                  <p:stCondLst>
                                    <p:cond delay="0"/>
                                  </p:stCondLst>
                                  <p:iterate>
                                    <p:tmAbs val="0"/>
                                  </p:iterate>
                                  <p:childTnLst>
                                    <p:set>
                                      <p:cBhvr>
                                        <p:cTn id="20" fill="hold"/>
                                        <p:tgtEl>
                                          <p:spTgt spid="246">
                                            <p:txEl>
                                              <p:pRg st="2" end="2"/>
                                            </p:txEl>
                                          </p:spTgt>
                                        </p:tgtEl>
                                        <p:attrNameLst>
                                          <p:attrName>style.visibility</p:attrName>
                                        </p:attrNameLst>
                                      </p:cBhvr>
                                      <p:to>
                                        <p:strVal val="visible"/>
                                      </p:to>
                                    </p:set>
                                    <p:animEffect transition="in" filter="dissolve">
                                      <p:cBhvr>
                                        <p:cTn id="21" dur="500"/>
                                        <p:tgtEl>
                                          <p:spTgt spid="24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246">
                                            <p:txEl>
                                              <p:pRg st="3" end="3"/>
                                            </p:txEl>
                                          </p:spTgt>
                                        </p:tgtEl>
                                        <p:attrNameLst>
                                          <p:attrName>style.visibility</p:attrName>
                                        </p:attrNameLst>
                                      </p:cBhvr>
                                      <p:to>
                                        <p:strVal val="visible"/>
                                      </p:to>
                                    </p:set>
                                    <p:animEffect transition="in" filter="dissolve">
                                      <p:cBhvr>
                                        <p:cTn id="26" dur="500"/>
                                        <p:tgtEl>
                                          <p:spTgt spid="2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uiExpan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17220BD-2E3A-CF42-96E8-E748D1BC7F26}"/>
              </a:ext>
              <a:ext uri="{C183D7F6-B498-43B3-948B-1728B52AA6E4}">
                <adec:decorative xmlns:adec="http://schemas.microsoft.com/office/drawing/2017/decorative" val="1"/>
              </a:ext>
            </a:extLst>
          </p:cNvPr>
          <p:cNvGrpSpPr/>
          <p:nvPr/>
        </p:nvGrpSpPr>
        <p:grpSpPr>
          <a:xfrm>
            <a:off x="5413376" y="3115255"/>
            <a:ext cx="1343024" cy="990940"/>
            <a:chOff x="5413376" y="3115255"/>
            <a:chExt cx="1343024" cy="990940"/>
          </a:xfrm>
        </p:grpSpPr>
        <p:grpSp>
          <p:nvGrpSpPr>
            <p:cNvPr id="29" name="Group 28">
              <a:extLst>
                <a:ext uri="{FF2B5EF4-FFF2-40B4-BE49-F238E27FC236}">
                  <a16:creationId xmlns:a16="http://schemas.microsoft.com/office/drawing/2014/main" id="{A78645D1-E91C-8E45-965B-2F23D5DF1FFE}"/>
                </a:ext>
              </a:extLst>
            </p:cNvPr>
            <p:cNvGrpSpPr/>
            <p:nvPr/>
          </p:nvGrpSpPr>
          <p:grpSpPr>
            <a:xfrm>
              <a:off x="5413376" y="3115255"/>
              <a:ext cx="1343024" cy="882765"/>
              <a:chOff x="5413376" y="3115255"/>
              <a:chExt cx="1343024" cy="882765"/>
            </a:xfrm>
          </p:grpSpPr>
          <p:sp>
            <p:nvSpPr>
              <p:cNvPr id="9" name="Freeform 213">
                <a:extLst>
                  <a:ext uri="{FF2B5EF4-FFF2-40B4-BE49-F238E27FC236}">
                    <a16:creationId xmlns:a16="http://schemas.microsoft.com/office/drawing/2014/main" id="{2ED0ECBF-0DBC-8E4A-938B-C9EC48FCD623}"/>
                  </a:ext>
                </a:extLst>
              </p:cNvPr>
              <p:cNvSpPr>
                <a:spLocks/>
              </p:cNvSpPr>
              <p:nvPr/>
            </p:nvSpPr>
            <p:spPr bwMode="auto">
              <a:xfrm>
                <a:off x="5413376" y="3115255"/>
                <a:ext cx="1343024" cy="882765"/>
              </a:xfrm>
              <a:custGeom>
                <a:avLst/>
                <a:gdLst>
                  <a:gd name="T0" fmla="*/ 1048 w 1048"/>
                  <a:gd name="T1" fmla="*/ 511 h 511"/>
                  <a:gd name="T2" fmla="*/ 0 w 1048"/>
                  <a:gd name="T3" fmla="*/ 189 h 511"/>
                  <a:gd name="T4" fmla="*/ 0 w 1048"/>
                  <a:gd name="T5" fmla="*/ 0 h 511"/>
                  <a:gd name="T6" fmla="*/ 1048 w 1048"/>
                  <a:gd name="T7" fmla="*/ 321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89"/>
                    </a:lnTo>
                    <a:lnTo>
                      <a:pt x="0" y="0"/>
                    </a:lnTo>
                    <a:lnTo>
                      <a:pt x="1048" y="321"/>
                    </a:lnTo>
                    <a:lnTo>
                      <a:pt x="1048" y="51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24">
                <a:extLst>
                  <a:ext uri="{FF2B5EF4-FFF2-40B4-BE49-F238E27FC236}">
                    <a16:creationId xmlns:a16="http://schemas.microsoft.com/office/drawing/2014/main" id="{E7475B91-0B2B-2A4A-91EB-EFBD97909A39}"/>
                  </a:ext>
                </a:extLst>
              </p:cNvPr>
              <p:cNvSpPr>
                <a:spLocks noChangeArrowheads="1"/>
              </p:cNvSpPr>
              <p:nvPr/>
            </p:nvSpPr>
            <p:spPr bwMode="auto">
              <a:xfrm>
                <a:off x="5413376" y="3669789"/>
                <a:ext cx="1343024" cy="3282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a:extLst>
                <a:ext uri="{FF2B5EF4-FFF2-40B4-BE49-F238E27FC236}">
                  <a16:creationId xmlns:a16="http://schemas.microsoft.com/office/drawing/2014/main" id="{5C93DF1B-B7F3-E847-8A4D-102E4CE5CCBB}"/>
                </a:ext>
              </a:extLst>
            </p:cNvPr>
            <p:cNvSpPr txBox="1"/>
            <p:nvPr/>
          </p:nvSpPr>
          <p:spPr>
            <a:xfrm>
              <a:off x="5873612" y="3582977"/>
              <a:ext cx="41453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ID</a:t>
              </a:r>
            </a:p>
          </p:txBody>
        </p:sp>
      </p:grpSp>
      <p:grpSp>
        <p:nvGrpSpPr>
          <p:cNvPr id="25" name="Group 24">
            <a:extLst>
              <a:ext uri="{FF2B5EF4-FFF2-40B4-BE49-F238E27FC236}">
                <a16:creationId xmlns:a16="http://schemas.microsoft.com/office/drawing/2014/main" id="{194725A6-D408-B748-9C89-D5972330A5E3}"/>
              </a:ext>
              <a:ext uri="{C183D7F6-B498-43B3-948B-1728B52AA6E4}">
                <adec:decorative xmlns:adec="http://schemas.microsoft.com/office/drawing/2017/decorative" val="1"/>
              </a:ext>
            </a:extLst>
          </p:cNvPr>
          <p:cNvGrpSpPr/>
          <p:nvPr/>
        </p:nvGrpSpPr>
        <p:grpSpPr>
          <a:xfrm>
            <a:off x="5413376" y="2558993"/>
            <a:ext cx="1343024" cy="979738"/>
            <a:chOff x="5413376" y="2558993"/>
            <a:chExt cx="1343024" cy="979738"/>
          </a:xfrm>
        </p:grpSpPr>
        <p:sp>
          <p:nvSpPr>
            <p:cNvPr id="6" name="Freeform 209">
              <a:extLst>
                <a:ext uri="{FF2B5EF4-FFF2-40B4-BE49-F238E27FC236}">
                  <a16:creationId xmlns:a16="http://schemas.microsoft.com/office/drawing/2014/main" id="{ECFF1355-5906-E343-ACDC-C721C112BF36}"/>
                </a:ext>
              </a:extLst>
            </p:cNvPr>
            <p:cNvSpPr>
              <a:spLocks/>
            </p:cNvSpPr>
            <p:nvPr/>
          </p:nvSpPr>
          <p:spPr bwMode="auto">
            <a:xfrm>
              <a:off x="5413376" y="2558993"/>
              <a:ext cx="1343024" cy="882765"/>
            </a:xfrm>
            <a:custGeom>
              <a:avLst/>
              <a:gdLst>
                <a:gd name="T0" fmla="*/ 1048 w 1048"/>
                <a:gd name="T1" fmla="*/ 511 h 511"/>
                <a:gd name="T2" fmla="*/ 0 w 1048"/>
                <a:gd name="T3" fmla="*/ 190 h 511"/>
                <a:gd name="T4" fmla="*/ 0 w 1048"/>
                <a:gd name="T5" fmla="*/ 0 h 511"/>
                <a:gd name="T6" fmla="*/ 1048 w 1048"/>
                <a:gd name="T7" fmla="*/ 322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90"/>
                  </a:lnTo>
                  <a:lnTo>
                    <a:pt x="0" y="0"/>
                  </a:lnTo>
                  <a:lnTo>
                    <a:pt x="1048" y="322"/>
                  </a:lnTo>
                  <a:lnTo>
                    <a:pt x="1048" y="51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23">
              <a:extLst>
                <a:ext uri="{FF2B5EF4-FFF2-40B4-BE49-F238E27FC236}">
                  <a16:creationId xmlns:a16="http://schemas.microsoft.com/office/drawing/2014/main" id="{77A55C24-4EAE-3443-AB75-3C558D24D3D8}"/>
                </a:ext>
                <a:ext uri="{C183D7F6-B498-43B3-948B-1728B52AA6E4}">
                  <adec:decorative xmlns:adec="http://schemas.microsoft.com/office/drawing/2017/decorative" val="1"/>
                </a:ext>
              </a:extLst>
            </p:cNvPr>
            <p:cNvSpPr>
              <a:spLocks noChangeArrowheads="1"/>
            </p:cNvSpPr>
            <p:nvPr/>
          </p:nvSpPr>
          <p:spPr bwMode="auto">
            <a:xfrm>
              <a:off x="5413376" y="3115255"/>
              <a:ext cx="1343024" cy="32650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CB721255-58B4-0240-9B21-BE3CD3B42FD2}"/>
                </a:ext>
              </a:extLst>
            </p:cNvPr>
            <p:cNvSpPr txBox="1"/>
            <p:nvPr/>
          </p:nvSpPr>
          <p:spPr>
            <a:xfrm>
              <a:off x="5819111" y="3015513"/>
              <a:ext cx="5235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UX</a:t>
              </a:r>
            </a:p>
          </p:txBody>
        </p:sp>
      </p:grpSp>
      <p:sp>
        <p:nvSpPr>
          <p:cNvPr id="250" name="Shape 250"/>
          <p:cNvSpPr>
            <a:spLocks noGrp="1"/>
          </p:cNvSpPr>
          <p:nvPr>
            <p:ph type="title"/>
          </p:nvPr>
        </p:nvSpPr>
        <p:spPr>
          <a:xfrm>
            <a:off x="514351" y="457201"/>
            <a:ext cx="7598569" cy="1092201"/>
          </a:xfrm>
          <a:prstGeom prst="rect">
            <a:avLst/>
          </a:prstGeom>
        </p:spPr>
        <p:txBody>
          <a:bodyPr/>
          <a:lstStyle>
            <a:lvl1pPr>
              <a:defRPr sz="3200"/>
            </a:lvl1pPr>
          </a:lstStyle>
          <a:p>
            <a:r>
              <a:rPr lang="en-US" dirty="0"/>
              <a:t>integrating Real-life experiences into the design model</a:t>
            </a:r>
            <a:endParaRPr dirty="0"/>
          </a:p>
        </p:txBody>
      </p:sp>
      <p:sp>
        <p:nvSpPr>
          <p:cNvPr id="251" name="Shape 251"/>
          <p:cNvSpPr>
            <a:spLocks noGrp="1"/>
          </p:cNvSpPr>
          <p:nvPr>
            <p:ph type="body" idx="1"/>
          </p:nvPr>
        </p:nvSpPr>
        <p:spPr>
          <a:xfrm>
            <a:off x="514351" y="1606550"/>
            <a:ext cx="3917949" cy="2736851"/>
          </a:xfrm>
          <a:prstGeom prst="rect">
            <a:avLst/>
          </a:prstGeom>
        </p:spPr>
        <p:txBody>
          <a:bodyPr/>
          <a:lstStyle/>
          <a:p>
            <a:pPr marL="0" indent="0">
              <a:buSzTx/>
              <a:buNone/>
              <a:defRPr sz="2800"/>
            </a:pPr>
            <a:r>
              <a:rPr dirty="0"/>
              <a:t>Universal design</a:t>
            </a:r>
          </a:p>
          <a:p>
            <a:pPr marL="0" indent="0">
              <a:buSzTx/>
              <a:buNone/>
              <a:defRPr sz="2800"/>
            </a:pPr>
            <a:r>
              <a:rPr dirty="0"/>
              <a:t>Human centered design</a:t>
            </a:r>
          </a:p>
          <a:p>
            <a:pPr marL="0" indent="0">
              <a:buSzTx/>
              <a:buNone/>
              <a:defRPr sz="2800"/>
            </a:pPr>
            <a:r>
              <a:rPr dirty="0"/>
              <a:t>User experience design</a:t>
            </a:r>
          </a:p>
          <a:p>
            <a:pPr marL="0" indent="0">
              <a:buSzTx/>
              <a:buNone/>
              <a:defRPr sz="2800"/>
            </a:pPr>
            <a:r>
              <a:rPr dirty="0"/>
              <a:t>Inclusive design</a:t>
            </a:r>
          </a:p>
        </p:txBody>
      </p:sp>
      <p:sp>
        <p:nvSpPr>
          <p:cNvPr id="10" name="Freeform 205">
            <a:extLst>
              <a:ext uri="{FF2B5EF4-FFF2-40B4-BE49-F238E27FC236}">
                <a16:creationId xmlns:a16="http://schemas.microsoft.com/office/drawing/2014/main" id="{84898A9B-8BFD-9847-A15C-4895F298C708}"/>
              </a:ext>
              <a:ext uri="{C183D7F6-B498-43B3-948B-1728B52AA6E4}">
                <adec:decorative xmlns:adec="http://schemas.microsoft.com/office/drawing/2017/decorative" val="1"/>
              </a:ext>
            </a:extLst>
          </p:cNvPr>
          <p:cNvSpPr>
            <a:spLocks/>
          </p:cNvSpPr>
          <p:nvPr/>
        </p:nvSpPr>
        <p:spPr bwMode="auto">
          <a:xfrm>
            <a:off x="5413376" y="2002730"/>
            <a:ext cx="1343024" cy="884492"/>
          </a:xfrm>
          <a:custGeom>
            <a:avLst/>
            <a:gdLst>
              <a:gd name="T0" fmla="*/ 1048 w 1048"/>
              <a:gd name="T1" fmla="*/ 512 h 512"/>
              <a:gd name="T2" fmla="*/ 0 w 1048"/>
              <a:gd name="T3" fmla="*/ 190 h 512"/>
              <a:gd name="T4" fmla="*/ 0 w 1048"/>
              <a:gd name="T5" fmla="*/ 0 h 512"/>
              <a:gd name="T6" fmla="*/ 1048 w 1048"/>
              <a:gd name="T7" fmla="*/ 322 h 512"/>
              <a:gd name="T8" fmla="*/ 1048 w 1048"/>
              <a:gd name="T9" fmla="*/ 512 h 512"/>
            </a:gdLst>
            <a:ahLst/>
            <a:cxnLst>
              <a:cxn ang="0">
                <a:pos x="T0" y="T1"/>
              </a:cxn>
              <a:cxn ang="0">
                <a:pos x="T2" y="T3"/>
              </a:cxn>
              <a:cxn ang="0">
                <a:pos x="T4" y="T5"/>
              </a:cxn>
              <a:cxn ang="0">
                <a:pos x="T6" y="T7"/>
              </a:cxn>
              <a:cxn ang="0">
                <a:pos x="T8" y="T9"/>
              </a:cxn>
            </a:cxnLst>
            <a:rect l="0" t="0" r="r" b="b"/>
            <a:pathLst>
              <a:path w="1048" h="512">
                <a:moveTo>
                  <a:pt x="1048" y="512"/>
                </a:moveTo>
                <a:lnTo>
                  <a:pt x="0" y="190"/>
                </a:lnTo>
                <a:lnTo>
                  <a:pt x="0" y="0"/>
                </a:lnTo>
                <a:lnTo>
                  <a:pt x="1048" y="322"/>
                </a:lnTo>
                <a:lnTo>
                  <a:pt x="1048" y="5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8">
            <a:extLst>
              <a:ext uri="{FF2B5EF4-FFF2-40B4-BE49-F238E27FC236}">
                <a16:creationId xmlns:a16="http://schemas.microsoft.com/office/drawing/2014/main" id="{D45055E7-A56C-154E-B02C-8AD8E2F9E496}"/>
              </a:ext>
              <a:ext uri="{C183D7F6-B498-43B3-948B-1728B52AA6E4}">
                <adec:decorative xmlns:adec="http://schemas.microsoft.com/office/drawing/2017/decorative" val="1"/>
              </a:ext>
            </a:extLst>
          </p:cNvPr>
          <p:cNvSpPr>
            <a:spLocks/>
          </p:cNvSpPr>
          <p:nvPr/>
        </p:nvSpPr>
        <p:spPr bwMode="auto">
          <a:xfrm>
            <a:off x="5413376" y="2002730"/>
            <a:ext cx="1343024" cy="884492"/>
          </a:xfrm>
          <a:custGeom>
            <a:avLst/>
            <a:gdLst>
              <a:gd name="T0" fmla="*/ 0 w 1048"/>
              <a:gd name="T1" fmla="*/ 0 h 512"/>
              <a:gd name="T2" fmla="*/ 0 w 1048"/>
              <a:gd name="T3" fmla="*/ 190 h 512"/>
              <a:gd name="T4" fmla="*/ 1048 w 1048"/>
              <a:gd name="T5" fmla="*/ 512 h 512"/>
              <a:gd name="T6" fmla="*/ 1048 w 1048"/>
              <a:gd name="T7" fmla="*/ 322 h 512"/>
              <a:gd name="T8" fmla="*/ 0 w 1048"/>
              <a:gd name="T9" fmla="*/ 0 h 512"/>
            </a:gdLst>
            <a:ahLst/>
            <a:cxnLst>
              <a:cxn ang="0">
                <a:pos x="T0" y="T1"/>
              </a:cxn>
              <a:cxn ang="0">
                <a:pos x="T2" y="T3"/>
              </a:cxn>
              <a:cxn ang="0">
                <a:pos x="T4" y="T5"/>
              </a:cxn>
              <a:cxn ang="0">
                <a:pos x="T6" y="T7"/>
              </a:cxn>
              <a:cxn ang="0">
                <a:pos x="T8" y="T9"/>
              </a:cxn>
            </a:cxnLst>
            <a:rect l="0" t="0" r="r" b="b"/>
            <a:pathLst>
              <a:path w="1048" h="512">
                <a:moveTo>
                  <a:pt x="0" y="0"/>
                </a:moveTo>
                <a:lnTo>
                  <a:pt x="0" y="190"/>
                </a:lnTo>
                <a:lnTo>
                  <a:pt x="1048" y="512"/>
                </a:lnTo>
                <a:lnTo>
                  <a:pt x="1048" y="3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0">
            <a:extLst>
              <a:ext uri="{FF2B5EF4-FFF2-40B4-BE49-F238E27FC236}">
                <a16:creationId xmlns:a16="http://schemas.microsoft.com/office/drawing/2014/main" id="{E71B2AD4-B40C-6F44-B256-838284ECC9A0}"/>
              </a:ext>
              <a:ext uri="{C183D7F6-B498-43B3-948B-1728B52AA6E4}">
                <adec:decorative xmlns:adec="http://schemas.microsoft.com/office/drawing/2017/decorative" val="1"/>
              </a:ext>
            </a:extLst>
          </p:cNvPr>
          <p:cNvSpPr>
            <a:spLocks/>
          </p:cNvSpPr>
          <p:nvPr/>
        </p:nvSpPr>
        <p:spPr bwMode="auto">
          <a:xfrm>
            <a:off x="5413376" y="2558993"/>
            <a:ext cx="1343024" cy="882765"/>
          </a:xfrm>
          <a:custGeom>
            <a:avLst/>
            <a:gdLst>
              <a:gd name="T0" fmla="*/ 1048 w 1048"/>
              <a:gd name="T1" fmla="*/ 511 h 511"/>
              <a:gd name="T2" fmla="*/ 0 w 1048"/>
              <a:gd name="T3" fmla="*/ 190 h 511"/>
              <a:gd name="T4" fmla="*/ 0 w 1048"/>
              <a:gd name="T5" fmla="*/ 0 h 511"/>
              <a:gd name="T6" fmla="*/ 1048 w 1048"/>
              <a:gd name="T7" fmla="*/ 322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90"/>
                </a:lnTo>
                <a:lnTo>
                  <a:pt x="0" y="0"/>
                </a:lnTo>
                <a:lnTo>
                  <a:pt x="1048" y="322"/>
                </a:lnTo>
                <a:lnTo>
                  <a:pt x="1048"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2">
            <a:extLst>
              <a:ext uri="{FF2B5EF4-FFF2-40B4-BE49-F238E27FC236}">
                <a16:creationId xmlns:a16="http://schemas.microsoft.com/office/drawing/2014/main" id="{311B136F-B3F2-4D4D-AE5F-97ADF221655B}"/>
              </a:ext>
              <a:ext uri="{C183D7F6-B498-43B3-948B-1728B52AA6E4}">
                <adec:decorative xmlns:adec="http://schemas.microsoft.com/office/drawing/2017/decorative" val="1"/>
              </a:ext>
            </a:extLst>
          </p:cNvPr>
          <p:cNvSpPr>
            <a:spLocks/>
          </p:cNvSpPr>
          <p:nvPr/>
        </p:nvSpPr>
        <p:spPr bwMode="auto">
          <a:xfrm>
            <a:off x="5413376" y="2558993"/>
            <a:ext cx="1343024" cy="882765"/>
          </a:xfrm>
          <a:custGeom>
            <a:avLst/>
            <a:gdLst>
              <a:gd name="T0" fmla="*/ 0 w 1048"/>
              <a:gd name="T1" fmla="*/ 0 h 511"/>
              <a:gd name="T2" fmla="*/ 0 w 1048"/>
              <a:gd name="T3" fmla="*/ 190 h 511"/>
              <a:gd name="T4" fmla="*/ 1048 w 1048"/>
              <a:gd name="T5" fmla="*/ 511 h 511"/>
              <a:gd name="T6" fmla="*/ 1048 w 1048"/>
              <a:gd name="T7" fmla="*/ 322 h 511"/>
              <a:gd name="T8" fmla="*/ 0 w 1048"/>
              <a:gd name="T9" fmla="*/ 0 h 511"/>
            </a:gdLst>
            <a:ahLst/>
            <a:cxnLst>
              <a:cxn ang="0">
                <a:pos x="T0" y="T1"/>
              </a:cxn>
              <a:cxn ang="0">
                <a:pos x="T2" y="T3"/>
              </a:cxn>
              <a:cxn ang="0">
                <a:pos x="T4" y="T5"/>
              </a:cxn>
              <a:cxn ang="0">
                <a:pos x="T6" y="T7"/>
              </a:cxn>
              <a:cxn ang="0">
                <a:pos x="T8" y="T9"/>
              </a:cxn>
            </a:cxnLst>
            <a:rect l="0" t="0" r="r" b="b"/>
            <a:pathLst>
              <a:path w="1048" h="511">
                <a:moveTo>
                  <a:pt x="0" y="0"/>
                </a:moveTo>
                <a:lnTo>
                  <a:pt x="0" y="190"/>
                </a:lnTo>
                <a:lnTo>
                  <a:pt x="1048" y="511"/>
                </a:lnTo>
                <a:lnTo>
                  <a:pt x="1048" y="3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4">
            <a:extLst>
              <a:ext uri="{FF2B5EF4-FFF2-40B4-BE49-F238E27FC236}">
                <a16:creationId xmlns:a16="http://schemas.microsoft.com/office/drawing/2014/main" id="{5066593A-FCB5-7A43-A94D-EE0121F9F630}"/>
              </a:ext>
              <a:ext uri="{C183D7F6-B498-43B3-948B-1728B52AA6E4}">
                <adec:decorative xmlns:adec="http://schemas.microsoft.com/office/drawing/2017/decorative" val="1"/>
              </a:ext>
            </a:extLst>
          </p:cNvPr>
          <p:cNvSpPr>
            <a:spLocks/>
          </p:cNvSpPr>
          <p:nvPr/>
        </p:nvSpPr>
        <p:spPr bwMode="auto">
          <a:xfrm>
            <a:off x="5413376" y="3115255"/>
            <a:ext cx="1343024" cy="882765"/>
          </a:xfrm>
          <a:custGeom>
            <a:avLst/>
            <a:gdLst>
              <a:gd name="T0" fmla="*/ 1048 w 1048"/>
              <a:gd name="T1" fmla="*/ 511 h 511"/>
              <a:gd name="T2" fmla="*/ 0 w 1048"/>
              <a:gd name="T3" fmla="*/ 189 h 511"/>
              <a:gd name="T4" fmla="*/ 0 w 1048"/>
              <a:gd name="T5" fmla="*/ 0 h 511"/>
              <a:gd name="T6" fmla="*/ 1048 w 1048"/>
              <a:gd name="T7" fmla="*/ 321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89"/>
                </a:lnTo>
                <a:lnTo>
                  <a:pt x="0" y="0"/>
                </a:lnTo>
                <a:lnTo>
                  <a:pt x="1048" y="321"/>
                </a:lnTo>
                <a:lnTo>
                  <a:pt x="1048"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6">
            <a:extLst>
              <a:ext uri="{FF2B5EF4-FFF2-40B4-BE49-F238E27FC236}">
                <a16:creationId xmlns:a16="http://schemas.microsoft.com/office/drawing/2014/main" id="{99B4ADE5-42E9-E943-A4F1-41098A1AEBE3}"/>
              </a:ext>
              <a:ext uri="{C183D7F6-B498-43B3-948B-1728B52AA6E4}">
                <adec:decorative xmlns:adec="http://schemas.microsoft.com/office/drawing/2017/decorative" val="1"/>
              </a:ext>
            </a:extLst>
          </p:cNvPr>
          <p:cNvSpPr>
            <a:spLocks/>
          </p:cNvSpPr>
          <p:nvPr/>
        </p:nvSpPr>
        <p:spPr bwMode="auto">
          <a:xfrm>
            <a:off x="5413376" y="3115255"/>
            <a:ext cx="1343024" cy="882765"/>
          </a:xfrm>
          <a:custGeom>
            <a:avLst/>
            <a:gdLst>
              <a:gd name="T0" fmla="*/ 0 w 1048"/>
              <a:gd name="T1" fmla="*/ 0 h 511"/>
              <a:gd name="T2" fmla="*/ 0 w 1048"/>
              <a:gd name="T3" fmla="*/ 189 h 511"/>
              <a:gd name="T4" fmla="*/ 1048 w 1048"/>
              <a:gd name="T5" fmla="*/ 511 h 511"/>
              <a:gd name="T6" fmla="*/ 1048 w 1048"/>
              <a:gd name="T7" fmla="*/ 321 h 511"/>
              <a:gd name="T8" fmla="*/ 0 w 1048"/>
              <a:gd name="T9" fmla="*/ 0 h 511"/>
            </a:gdLst>
            <a:ahLst/>
            <a:cxnLst>
              <a:cxn ang="0">
                <a:pos x="T0" y="T1"/>
              </a:cxn>
              <a:cxn ang="0">
                <a:pos x="T2" y="T3"/>
              </a:cxn>
              <a:cxn ang="0">
                <a:pos x="T4" y="T5"/>
              </a:cxn>
              <a:cxn ang="0">
                <a:pos x="T6" y="T7"/>
              </a:cxn>
              <a:cxn ang="0">
                <a:pos x="T8" y="T9"/>
              </a:cxn>
            </a:cxnLst>
            <a:rect l="0" t="0" r="r" b="b"/>
            <a:pathLst>
              <a:path w="1048" h="511">
                <a:moveTo>
                  <a:pt x="0" y="0"/>
                </a:moveTo>
                <a:lnTo>
                  <a:pt x="0" y="189"/>
                </a:lnTo>
                <a:lnTo>
                  <a:pt x="1048" y="511"/>
                </a:lnTo>
                <a:lnTo>
                  <a:pt x="1048" y="3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D634A120-1A50-FF4C-9B67-1852A5B50154}"/>
              </a:ext>
              <a:ext uri="{C183D7F6-B498-43B3-948B-1728B52AA6E4}">
                <adec:decorative xmlns:adec="http://schemas.microsoft.com/office/drawing/2017/decorative" val="1"/>
              </a:ext>
            </a:extLst>
          </p:cNvPr>
          <p:cNvGrpSpPr/>
          <p:nvPr/>
        </p:nvGrpSpPr>
        <p:grpSpPr>
          <a:xfrm>
            <a:off x="5413376" y="2002730"/>
            <a:ext cx="1343024" cy="979740"/>
            <a:chOff x="5413376" y="2002730"/>
            <a:chExt cx="1343024" cy="979740"/>
          </a:xfrm>
        </p:grpSpPr>
        <p:grpSp>
          <p:nvGrpSpPr>
            <p:cNvPr id="20" name="Group 19">
              <a:extLst>
                <a:ext uri="{FF2B5EF4-FFF2-40B4-BE49-F238E27FC236}">
                  <a16:creationId xmlns:a16="http://schemas.microsoft.com/office/drawing/2014/main" id="{6F127B52-02F6-144B-9B28-19FA4C8B300D}"/>
                </a:ext>
              </a:extLst>
            </p:cNvPr>
            <p:cNvGrpSpPr/>
            <p:nvPr/>
          </p:nvGrpSpPr>
          <p:grpSpPr>
            <a:xfrm>
              <a:off x="5413376" y="2002730"/>
              <a:ext cx="1343024" cy="884492"/>
              <a:chOff x="5413376" y="2002730"/>
              <a:chExt cx="1343024" cy="884492"/>
            </a:xfrm>
          </p:grpSpPr>
          <p:sp>
            <p:nvSpPr>
              <p:cNvPr id="7" name="Freeform 204">
                <a:extLst>
                  <a:ext uri="{FF2B5EF4-FFF2-40B4-BE49-F238E27FC236}">
                    <a16:creationId xmlns:a16="http://schemas.microsoft.com/office/drawing/2014/main" id="{7E7CA8D1-DB1A-204A-A531-E86884CBE727}"/>
                  </a:ext>
                </a:extLst>
              </p:cNvPr>
              <p:cNvSpPr>
                <a:spLocks/>
              </p:cNvSpPr>
              <p:nvPr/>
            </p:nvSpPr>
            <p:spPr bwMode="auto">
              <a:xfrm>
                <a:off x="5413376" y="2002730"/>
                <a:ext cx="1343024" cy="884492"/>
              </a:xfrm>
              <a:custGeom>
                <a:avLst/>
                <a:gdLst>
                  <a:gd name="T0" fmla="*/ 1048 w 1048"/>
                  <a:gd name="T1" fmla="*/ 512 h 512"/>
                  <a:gd name="T2" fmla="*/ 0 w 1048"/>
                  <a:gd name="T3" fmla="*/ 190 h 512"/>
                  <a:gd name="T4" fmla="*/ 0 w 1048"/>
                  <a:gd name="T5" fmla="*/ 0 h 512"/>
                  <a:gd name="T6" fmla="*/ 1048 w 1048"/>
                  <a:gd name="T7" fmla="*/ 322 h 512"/>
                  <a:gd name="T8" fmla="*/ 1048 w 1048"/>
                  <a:gd name="T9" fmla="*/ 512 h 512"/>
                </a:gdLst>
                <a:ahLst/>
                <a:cxnLst>
                  <a:cxn ang="0">
                    <a:pos x="T0" y="T1"/>
                  </a:cxn>
                  <a:cxn ang="0">
                    <a:pos x="T2" y="T3"/>
                  </a:cxn>
                  <a:cxn ang="0">
                    <a:pos x="T4" y="T5"/>
                  </a:cxn>
                  <a:cxn ang="0">
                    <a:pos x="T6" y="T7"/>
                  </a:cxn>
                  <a:cxn ang="0">
                    <a:pos x="T8" y="T9"/>
                  </a:cxn>
                </a:cxnLst>
                <a:rect l="0" t="0" r="r" b="b"/>
                <a:pathLst>
                  <a:path w="1048" h="512">
                    <a:moveTo>
                      <a:pt x="1048" y="512"/>
                    </a:moveTo>
                    <a:lnTo>
                      <a:pt x="0" y="190"/>
                    </a:lnTo>
                    <a:lnTo>
                      <a:pt x="0" y="0"/>
                    </a:lnTo>
                    <a:lnTo>
                      <a:pt x="1048" y="322"/>
                    </a:lnTo>
                    <a:lnTo>
                      <a:pt x="1048" y="512"/>
                    </a:lnTo>
                    <a:close/>
                  </a:path>
                </a:pathLst>
              </a:custGeom>
              <a:solidFill>
                <a:schemeClr val="accent4">
                  <a:alpha val="82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222">
                <a:extLst>
                  <a:ext uri="{FF2B5EF4-FFF2-40B4-BE49-F238E27FC236}">
                    <a16:creationId xmlns:a16="http://schemas.microsoft.com/office/drawing/2014/main" id="{BD544A01-5C49-3746-B1B0-5CE9712D1CCE}"/>
                  </a:ext>
                </a:extLst>
              </p:cNvPr>
              <p:cNvSpPr>
                <a:spLocks noChangeArrowheads="1"/>
              </p:cNvSpPr>
              <p:nvPr/>
            </p:nvSpPr>
            <p:spPr bwMode="auto">
              <a:xfrm>
                <a:off x="5413376" y="2558993"/>
                <a:ext cx="1343024" cy="328229"/>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Rectangle 20">
              <a:extLst>
                <a:ext uri="{FF2B5EF4-FFF2-40B4-BE49-F238E27FC236}">
                  <a16:creationId xmlns:a16="http://schemas.microsoft.com/office/drawing/2014/main" id="{CD031A52-D8E0-CA42-B66C-182EFCC7B04C}"/>
                </a:ext>
              </a:extLst>
            </p:cNvPr>
            <p:cNvSpPr/>
            <p:nvPr/>
          </p:nvSpPr>
          <p:spPr>
            <a:xfrm>
              <a:off x="5671152" y="2459250"/>
              <a:ext cx="827471" cy="523220"/>
            </a:xfrm>
            <a:prstGeom prst="rect">
              <a:avLst/>
            </a:prstGeom>
          </p:spPr>
          <p:txBody>
            <a:bodyPr wrap="none">
              <a:spAutoFit/>
            </a:bodyPr>
            <a:lstStyle/>
            <a:p>
              <a:r>
                <a:rPr lang="en-CA" sz="2800" b="1" dirty="0">
                  <a:solidFill>
                    <a:schemeClr val="bg1"/>
                  </a:solidFill>
                </a:rPr>
                <a:t>HCD</a:t>
              </a:r>
              <a:endParaRPr lang="en-CA" sz="2800" dirty="0"/>
            </a:p>
          </p:txBody>
        </p:sp>
      </p:grpSp>
      <p:grpSp>
        <p:nvGrpSpPr>
          <p:cNvPr id="3" name="Group 2">
            <a:extLst>
              <a:ext uri="{FF2B5EF4-FFF2-40B4-BE49-F238E27FC236}">
                <a16:creationId xmlns:a16="http://schemas.microsoft.com/office/drawing/2014/main" id="{D4921EF9-70C9-644C-8AB2-04D8D4F94573}"/>
              </a:ext>
              <a:ext uri="{C183D7F6-B498-43B3-948B-1728B52AA6E4}">
                <adec:decorative xmlns:adec="http://schemas.microsoft.com/office/drawing/2017/decorative" val="1"/>
              </a:ext>
            </a:extLst>
          </p:cNvPr>
          <p:cNvGrpSpPr/>
          <p:nvPr/>
        </p:nvGrpSpPr>
        <p:grpSpPr>
          <a:xfrm>
            <a:off x="5413376" y="1907482"/>
            <a:ext cx="1343024" cy="523218"/>
            <a:chOff x="5413376" y="1882082"/>
            <a:chExt cx="1343024" cy="523218"/>
          </a:xfrm>
        </p:grpSpPr>
        <p:sp>
          <p:nvSpPr>
            <p:cNvPr id="19" name="Rectangle 221">
              <a:extLst>
                <a:ext uri="{FF2B5EF4-FFF2-40B4-BE49-F238E27FC236}">
                  <a16:creationId xmlns:a16="http://schemas.microsoft.com/office/drawing/2014/main" id="{D5A08147-DF03-BB42-87C7-5F76F548329E}"/>
                </a:ext>
              </a:extLst>
            </p:cNvPr>
            <p:cNvSpPr>
              <a:spLocks noChangeArrowheads="1"/>
            </p:cNvSpPr>
            <p:nvPr/>
          </p:nvSpPr>
          <p:spPr bwMode="auto">
            <a:xfrm>
              <a:off x="5413376" y="1977330"/>
              <a:ext cx="1343024" cy="328229"/>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D5CBFBF-0B62-0E4A-8F78-660EE924269C}"/>
                </a:ext>
              </a:extLst>
            </p:cNvPr>
            <p:cNvSpPr txBox="1"/>
            <p:nvPr/>
          </p:nvSpPr>
          <p:spPr>
            <a:xfrm>
              <a:off x="5816153" y="1882082"/>
              <a:ext cx="55239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UD</a:t>
              </a:r>
            </a:p>
          </p:txBody>
        </p:sp>
      </p:grpSp>
    </p:spTree>
    <p:extLst>
      <p:ext uri="{BB962C8B-B14F-4D97-AF65-F5344CB8AC3E}">
        <p14:creationId xmlns:p14="http://schemas.microsoft.com/office/powerpoint/2010/main" val="197330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withEffect">
                                  <p:stCondLst>
                                    <p:cond delay="0"/>
                                  </p:stCondLst>
                                  <p:iterate>
                                    <p:tmAbs val="0"/>
                                  </p:iterate>
                                  <p:childTnLst>
                                    <p:set>
                                      <p:cBhvr>
                                        <p:cTn id="6" fill="hold"/>
                                        <p:tgtEl>
                                          <p:spTgt spid="251">
                                            <p:bg/>
                                          </p:spTgt>
                                        </p:tgtEl>
                                        <p:attrNameLst>
                                          <p:attrName>style.visibility</p:attrName>
                                        </p:attrNameLst>
                                      </p:cBhvr>
                                      <p:to>
                                        <p:strVal val="visible"/>
                                      </p:to>
                                    </p:set>
                                    <p:animEffect transition="in" filter="dissolve">
                                      <p:cBhvr>
                                        <p:cTn id="7" dur="500"/>
                                        <p:tgtEl>
                                          <p:spTgt spid="251">
                                            <p:bg/>
                                          </p:spTgt>
                                        </p:tgtEl>
                                      </p:cBhvr>
                                    </p:animEffect>
                                  </p:childTnLst>
                                </p:cTn>
                              </p:par>
                              <p:par>
                                <p:cTn id="8" presetID="9" presetClass="entr" presetSubtype="0" fill="hold" grpId="0" nodeType="withEffect">
                                  <p:stCondLst>
                                    <p:cond delay="0"/>
                                  </p:stCondLst>
                                  <p:iterate>
                                    <p:tmAbs val="0"/>
                                  </p:iterate>
                                  <p:childTnLst>
                                    <p:set>
                                      <p:cBhvr>
                                        <p:cTn id="9" fill="hold"/>
                                        <p:tgtEl>
                                          <p:spTgt spid="251">
                                            <p:txEl>
                                              <p:pRg st="0" end="0"/>
                                            </p:txEl>
                                          </p:spTgt>
                                        </p:tgtEl>
                                        <p:attrNameLst>
                                          <p:attrName>style.visibility</p:attrName>
                                        </p:attrNameLst>
                                      </p:cBhvr>
                                      <p:to>
                                        <p:strVal val="visible"/>
                                      </p:to>
                                    </p:set>
                                    <p:animEffect transition="in" filter="dissolve">
                                      <p:cBhvr>
                                        <p:cTn id="10" dur="500"/>
                                        <p:tgtEl>
                                          <p:spTgt spid="251">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251">
                                            <p:txEl>
                                              <p:pRg st="1" end="1"/>
                                            </p:txEl>
                                          </p:spTgt>
                                        </p:tgtEl>
                                        <p:attrNameLst>
                                          <p:attrName>style.visibility</p:attrName>
                                        </p:attrNameLst>
                                      </p:cBhvr>
                                      <p:to>
                                        <p:strVal val="visible"/>
                                      </p:to>
                                    </p:set>
                                    <p:animEffect transition="in" filter="dissolve">
                                      <p:cBhvr>
                                        <p:cTn id="18" dur="500"/>
                                        <p:tgtEl>
                                          <p:spTgt spid="25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251">
                                            <p:txEl>
                                              <p:pRg st="2" end="2"/>
                                            </p:txEl>
                                          </p:spTgt>
                                        </p:tgtEl>
                                        <p:attrNameLst>
                                          <p:attrName>style.visibility</p:attrName>
                                        </p:attrNameLst>
                                      </p:cBhvr>
                                      <p:to>
                                        <p:strVal val="visible"/>
                                      </p:to>
                                    </p:set>
                                    <p:animEffect transition="in" filter="dissolve">
                                      <p:cBhvr>
                                        <p:cTn id="26" dur="500"/>
                                        <p:tgtEl>
                                          <p:spTgt spid="251">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0" nodeType="clickEffect">
                                  <p:stCondLst>
                                    <p:cond delay="0"/>
                                  </p:stCondLst>
                                  <p:iterate>
                                    <p:tmAbs val="0"/>
                                  </p:iterate>
                                  <p:childTnLst>
                                    <p:set>
                                      <p:cBhvr>
                                        <p:cTn id="33" fill="hold"/>
                                        <p:tgtEl>
                                          <p:spTgt spid="251">
                                            <p:txEl>
                                              <p:pRg st="3" end="3"/>
                                            </p:txEl>
                                          </p:spTgt>
                                        </p:tgtEl>
                                        <p:attrNameLst>
                                          <p:attrName>style.visibility</p:attrName>
                                        </p:attrNameLst>
                                      </p:cBhvr>
                                      <p:to>
                                        <p:strVal val="visible"/>
                                      </p:to>
                                    </p:set>
                                    <p:animEffect transition="in" filter="dissolve">
                                      <p:cBhvr>
                                        <p:cTn id="34" dur="500"/>
                                        <p:tgtEl>
                                          <p:spTgt spid="251">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uiExpan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451592" y="535178"/>
            <a:ext cx="5829301" cy="969773"/>
          </a:xfrm>
          <a:prstGeom prst="rect">
            <a:avLst/>
          </a:prstGeom>
        </p:spPr>
        <p:txBody>
          <a:bodyPr>
            <a:normAutofit/>
          </a:bodyPr>
          <a:lstStyle>
            <a:lvl1pPr>
              <a:defRPr sz="3200"/>
            </a:lvl1pPr>
          </a:lstStyle>
          <a:p>
            <a:r>
              <a:rPr dirty="0"/>
              <a:t>I</a:t>
            </a:r>
            <a:r>
              <a:rPr lang="en-US" dirty="0"/>
              <a:t>n</a:t>
            </a:r>
            <a:r>
              <a:rPr dirty="0"/>
              <a:t>clusion</a:t>
            </a:r>
          </a:p>
        </p:txBody>
      </p:sp>
      <p:sp>
        <p:nvSpPr>
          <p:cNvPr id="211" name="Shape 211"/>
          <p:cNvSpPr>
            <a:spLocks noGrp="1"/>
          </p:cNvSpPr>
          <p:nvPr>
            <p:ph type="body" idx="1"/>
          </p:nvPr>
        </p:nvSpPr>
        <p:spPr>
          <a:xfrm>
            <a:off x="762000" y="1645920"/>
            <a:ext cx="7867650" cy="3018095"/>
          </a:xfrm>
          <a:prstGeom prst="rect">
            <a:avLst/>
          </a:prstGeom>
        </p:spPr>
        <p:txBody>
          <a:bodyPr/>
          <a:lstStyle/>
          <a:p>
            <a:pPr marL="0" indent="0">
              <a:buSzTx/>
              <a:buNone/>
              <a:defRPr sz="2800"/>
            </a:pPr>
            <a:r>
              <a:rPr dirty="0"/>
              <a:t>Accessibility</a:t>
            </a:r>
          </a:p>
          <a:p>
            <a:pPr marL="0" indent="0">
              <a:buSzTx/>
              <a:buNone/>
              <a:defRPr sz="2800"/>
            </a:pPr>
            <a:r>
              <a:rPr dirty="0"/>
              <a:t>Usability</a:t>
            </a:r>
          </a:p>
          <a:p>
            <a:pPr marL="0" indent="0">
              <a:buSzTx/>
              <a:buNone/>
              <a:defRPr sz="2800"/>
            </a:pPr>
            <a:r>
              <a:rPr dirty="0"/>
              <a:t>Design</a:t>
            </a:r>
          </a:p>
        </p:txBody>
      </p:sp>
      <p:pic>
        <p:nvPicPr>
          <p:cNvPr id="2" name="Picture 1" descr="A venn diagram chalk drawing of two circles overlapping. Cirlce on left is titles Accessibility. On right, Usabiity. Common space in middle is filled in.">
            <a:extLst>
              <a:ext uri="{FF2B5EF4-FFF2-40B4-BE49-F238E27FC236}">
                <a16:creationId xmlns:a16="http://schemas.microsoft.com/office/drawing/2014/main" id="{3CC494D4-8EA8-7A4F-BA1E-882B4F59D554}"/>
              </a:ext>
            </a:extLst>
          </p:cNvPr>
          <p:cNvPicPr>
            <a:picLocks noChangeAspect="1"/>
          </p:cNvPicPr>
          <p:nvPr/>
        </p:nvPicPr>
        <p:blipFill>
          <a:blip r:embed="rId3"/>
          <a:stretch>
            <a:fillRect/>
          </a:stretch>
        </p:blipFill>
        <p:spPr>
          <a:xfrm>
            <a:off x="3852016" y="2233424"/>
            <a:ext cx="2938940" cy="1469470"/>
          </a:xfrm>
          <a:prstGeom prst="rect">
            <a:avLst/>
          </a:prstGeom>
        </p:spPr>
      </p:pic>
      <p:sp>
        <p:nvSpPr>
          <p:cNvPr id="5" name="Freeform 4" descr="Highlight in common Venn space.&#10;">
            <a:extLst>
              <a:ext uri="{FF2B5EF4-FFF2-40B4-BE49-F238E27FC236}">
                <a16:creationId xmlns:a16="http://schemas.microsoft.com/office/drawing/2014/main" id="{66580EB1-83C4-3A49-A6E9-CCFD3BAE5168}"/>
              </a:ext>
              <a:ext uri="{C183D7F6-B498-43B3-948B-1728B52AA6E4}">
                <adec:decorative xmlns:adec="http://schemas.microsoft.com/office/drawing/2017/decorative" val="0"/>
              </a:ext>
            </a:extLst>
          </p:cNvPr>
          <p:cNvSpPr/>
          <p:nvPr/>
        </p:nvSpPr>
        <p:spPr>
          <a:xfrm rot="60000">
            <a:off x="5214941" y="2543178"/>
            <a:ext cx="257174" cy="828673"/>
          </a:xfrm>
          <a:custGeom>
            <a:avLst/>
            <a:gdLst>
              <a:gd name="connsiteX0" fmla="*/ 171450 w 328612"/>
              <a:gd name="connsiteY0" fmla="*/ 0 h 1059706"/>
              <a:gd name="connsiteX1" fmla="*/ 71437 w 328612"/>
              <a:gd name="connsiteY1" fmla="*/ 57150 h 1059706"/>
              <a:gd name="connsiteX2" fmla="*/ 142875 w 328612"/>
              <a:gd name="connsiteY2" fmla="*/ 42862 h 1059706"/>
              <a:gd name="connsiteX3" fmla="*/ 128587 w 328612"/>
              <a:gd name="connsiteY3" fmla="*/ 85725 h 1059706"/>
              <a:gd name="connsiteX4" fmla="*/ 57150 w 328612"/>
              <a:gd name="connsiteY4" fmla="*/ 142875 h 1059706"/>
              <a:gd name="connsiteX5" fmla="*/ 100012 w 328612"/>
              <a:gd name="connsiteY5" fmla="*/ 157162 h 1059706"/>
              <a:gd name="connsiteX6" fmla="*/ 171450 w 328612"/>
              <a:gd name="connsiteY6" fmla="*/ 142875 h 1059706"/>
              <a:gd name="connsiteX7" fmla="*/ 142875 w 328612"/>
              <a:gd name="connsiteY7" fmla="*/ 185737 h 1059706"/>
              <a:gd name="connsiteX8" fmla="*/ 100012 w 328612"/>
              <a:gd name="connsiteY8" fmla="*/ 200025 h 1059706"/>
              <a:gd name="connsiteX9" fmla="*/ 42862 w 328612"/>
              <a:gd name="connsiteY9" fmla="*/ 257175 h 1059706"/>
              <a:gd name="connsiteX10" fmla="*/ 14287 w 328612"/>
              <a:gd name="connsiteY10" fmla="*/ 300037 h 1059706"/>
              <a:gd name="connsiteX11" fmla="*/ 71437 w 328612"/>
              <a:gd name="connsiteY11" fmla="*/ 285750 h 1059706"/>
              <a:gd name="connsiteX12" fmla="*/ 157162 w 328612"/>
              <a:gd name="connsiteY12" fmla="*/ 257175 h 1059706"/>
              <a:gd name="connsiteX13" fmla="*/ 200025 w 328612"/>
              <a:gd name="connsiteY13" fmla="*/ 242887 h 1059706"/>
              <a:gd name="connsiteX14" fmla="*/ 242887 w 328612"/>
              <a:gd name="connsiteY14" fmla="*/ 228600 h 1059706"/>
              <a:gd name="connsiteX15" fmla="*/ 200025 w 328612"/>
              <a:gd name="connsiteY15" fmla="*/ 257175 h 1059706"/>
              <a:gd name="connsiteX16" fmla="*/ 128587 w 328612"/>
              <a:gd name="connsiteY16" fmla="*/ 342900 h 1059706"/>
              <a:gd name="connsiteX17" fmla="*/ 42862 w 328612"/>
              <a:gd name="connsiteY17" fmla="*/ 400050 h 1059706"/>
              <a:gd name="connsiteX18" fmla="*/ 0 w 328612"/>
              <a:gd name="connsiteY18" fmla="*/ 428625 h 1059706"/>
              <a:gd name="connsiteX19" fmla="*/ 42862 w 328612"/>
              <a:gd name="connsiteY19" fmla="*/ 442912 h 1059706"/>
              <a:gd name="connsiteX20" fmla="*/ 128587 w 328612"/>
              <a:gd name="connsiteY20" fmla="*/ 385762 h 1059706"/>
              <a:gd name="connsiteX21" fmla="*/ 171450 w 328612"/>
              <a:gd name="connsiteY21" fmla="*/ 371475 h 1059706"/>
              <a:gd name="connsiteX22" fmla="*/ 257175 w 328612"/>
              <a:gd name="connsiteY22" fmla="*/ 328612 h 1059706"/>
              <a:gd name="connsiteX23" fmla="*/ 242887 w 328612"/>
              <a:gd name="connsiteY23" fmla="*/ 371475 h 1059706"/>
              <a:gd name="connsiteX24" fmla="*/ 157162 w 328612"/>
              <a:gd name="connsiteY24" fmla="*/ 428625 h 1059706"/>
              <a:gd name="connsiteX25" fmla="*/ 100012 w 328612"/>
              <a:gd name="connsiteY25" fmla="*/ 514350 h 1059706"/>
              <a:gd name="connsiteX26" fmla="*/ 14287 w 328612"/>
              <a:gd name="connsiteY26" fmla="*/ 571500 h 1059706"/>
              <a:gd name="connsiteX27" fmla="*/ 57150 w 328612"/>
              <a:gd name="connsiteY27" fmla="*/ 585787 h 1059706"/>
              <a:gd name="connsiteX28" fmla="*/ 142875 w 328612"/>
              <a:gd name="connsiteY28" fmla="*/ 528637 h 1059706"/>
              <a:gd name="connsiteX29" fmla="*/ 228600 w 328612"/>
              <a:gd name="connsiteY29" fmla="*/ 500062 h 1059706"/>
              <a:gd name="connsiteX30" fmla="*/ 314325 w 328612"/>
              <a:gd name="connsiteY30" fmla="*/ 442912 h 1059706"/>
              <a:gd name="connsiteX31" fmla="*/ 228600 w 328612"/>
              <a:gd name="connsiteY31" fmla="*/ 514350 h 1059706"/>
              <a:gd name="connsiteX32" fmla="*/ 185737 w 328612"/>
              <a:gd name="connsiteY32" fmla="*/ 528637 h 1059706"/>
              <a:gd name="connsiteX33" fmla="*/ 128587 w 328612"/>
              <a:gd name="connsiteY33" fmla="*/ 600075 h 1059706"/>
              <a:gd name="connsiteX34" fmla="*/ 85725 w 328612"/>
              <a:gd name="connsiteY34" fmla="*/ 642937 h 1059706"/>
              <a:gd name="connsiteX35" fmla="*/ 14287 w 328612"/>
              <a:gd name="connsiteY35" fmla="*/ 714375 h 1059706"/>
              <a:gd name="connsiteX36" fmla="*/ 42862 w 328612"/>
              <a:gd name="connsiteY36" fmla="*/ 671512 h 1059706"/>
              <a:gd name="connsiteX37" fmla="*/ 142875 w 328612"/>
              <a:gd name="connsiteY37" fmla="*/ 642937 h 1059706"/>
              <a:gd name="connsiteX38" fmla="*/ 228600 w 328612"/>
              <a:gd name="connsiteY38" fmla="*/ 585787 h 1059706"/>
              <a:gd name="connsiteX39" fmla="*/ 328612 w 328612"/>
              <a:gd name="connsiteY39" fmla="*/ 557212 h 1059706"/>
              <a:gd name="connsiteX40" fmla="*/ 257175 w 328612"/>
              <a:gd name="connsiteY40" fmla="*/ 642937 h 1059706"/>
              <a:gd name="connsiteX41" fmla="*/ 214312 w 328612"/>
              <a:gd name="connsiteY41" fmla="*/ 671512 h 1059706"/>
              <a:gd name="connsiteX42" fmla="*/ 100012 w 328612"/>
              <a:gd name="connsiteY42" fmla="*/ 800100 h 1059706"/>
              <a:gd name="connsiteX43" fmla="*/ 57150 w 328612"/>
              <a:gd name="connsiteY43" fmla="*/ 828675 h 1059706"/>
              <a:gd name="connsiteX44" fmla="*/ 14287 w 328612"/>
              <a:gd name="connsiteY44" fmla="*/ 842962 h 1059706"/>
              <a:gd name="connsiteX45" fmla="*/ 71437 w 328612"/>
              <a:gd name="connsiteY45" fmla="*/ 828675 h 1059706"/>
              <a:gd name="connsiteX46" fmla="*/ 157162 w 328612"/>
              <a:gd name="connsiteY46" fmla="*/ 771525 h 1059706"/>
              <a:gd name="connsiteX47" fmla="*/ 200025 w 328612"/>
              <a:gd name="connsiteY47" fmla="*/ 742950 h 1059706"/>
              <a:gd name="connsiteX48" fmla="*/ 285750 w 328612"/>
              <a:gd name="connsiteY48" fmla="*/ 700087 h 1059706"/>
              <a:gd name="connsiteX49" fmla="*/ 271462 w 328612"/>
              <a:gd name="connsiteY49" fmla="*/ 742950 h 1059706"/>
              <a:gd name="connsiteX50" fmla="*/ 157162 w 328612"/>
              <a:gd name="connsiteY50" fmla="*/ 842962 h 1059706"/>
              <a:gd name="connsiteX51" fmla="*/ 114300 w 328612"/>
              <a:gd name="connsiteY51" fmla="*/ 871537 h 1059706"/>
              <a:gd name="connsiteX52" fmla="*/ 85725 w 328612"/>
              <a:gd name="connsiteY52" fmla="*/ 914400 h 1059706"/>
              <a:gd name="connsiteX53" fmla="*/ 128587 w 328612"/>
              <a:gd name="connsiteY53" fmla="*/ 900112 h 1059706"/>
              <a:gd name="connsiteX54" fmla="*/ 171450 w 328612"/>
              <a:gd name="connsiteY54" fmla="*/ 871537 h 1059706"/>
              <a:gd name="connsiteX55" fmla="*/ 242887 w 328612"/>
              <a:gd name="connsiteY55" fmla="*/ 814387 h 1059706"/>
              <a:gd name="connsiteX56" fmla="*/ 257175 w 328612"/>
              <a:gd name="connsiteY56" fmla="*/ 857250 h 1059706"/>
              <a:gd name="connsiteX57" fmla="*/ 214312 w 328612"/>
              <a:gd name="connsiteY57" fmla="*/ 885825 h 1059706"/>
              <a:gd name="connsiteX58" fmla="*/ 185737 w 328612"/>
              <a:gd name="connsiteY58" fmla="*/ 928687 h 1059706"/>
              <a:gd name="connsiteX59" fmla="*/ 157162 w 328612"/>
              <a:gd name="connsiteY59" fmla="*/ 971550 h 1059706"/>
              <a:gd name="connsiteX60" fmla="*/ 128587 w 328612"/>
              <a:gd name="connsiteY60" fmla="*/ 1057275 h 1059706"/>
              <a:gd name="connsiteX61" fmla="*/ 228600 w 328612"/>
              <a:gd name="connsiteY61" fmla="*/ 971550 h 105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28612" h="1059706">
                <a:moveTo>
                  <a:pt x="171450" y="0"/>
                </a:moveTo>
                <a:cubicBezTo>
                  <a:pt x="138112" y="19050"/>
                  <a:pt x="92736" y="25202"/>
                  <a:pt x="71437" y="57150"/>
                </a:cubicBezTo>
                <a:cubicBezTo>
                  <a:pt x="57966" y="77356"/>
                  <a:pt x="121154" y="32002"/>
                  <a:pt x="142875" y="42862"/>
                </a:cubicBezTo>
                <a:cubicBezTo>
                  <a:pt x="156346" y="49597"/>
                  <a:pt x="135322" y="72254"/>
                  <a:pt x="128587" y="85725"/>
                </a:cubicBezTo>
                <a:cubicBezTo>
                  <a:pt x="102737" y="137425"/>
                  <a:pt x="106585" y="126396"/>
                  <a:pt x="57150" y="142875"/>
                </a:cubicBezTo>
                <a:cubicBezTo>
                  <a:pt x="71437" y="147637"/>
                  <a:pt x="84952" y="157162"/>
                  <a:pt x="100012" y="157162"/>
                </a:cubicBezTo>
                <a:cubicBezTo>
                  <a:pt x="124296" y="157162"/>
                  <a:pt x="171450" y="142875"/>
                  <a:pt x="171450" y="142875"/>
                </a:cubicBezTo>
                <a:cubicBezTo>
                  <a:pt x="161925" y="157162"/>
                  <a:pt x="156284" y="175010"/>
                  <a:pt x="142875" y="185737"/>
                </a:cubicBezTo>
                <a:cubicBezTo>
                  <a:pt x="131115" y="195145"/>
                  <a:pt x="110661" y="189376"/>
                  <a:pt x="100012" y="200025"/>
                </a:cubicBezTo>
                <a:cubicBezTo>
                  <a:pt x="23811" y="276226"/>
                  <a:pt x="157165" y="219073"/>
                  <a:pt x="42862" y="257175"/>
                </a:cubicBezTo>
                <a:cubicBezTo>
                  <a:pt x="33337" y="271462"/>
                  <a:pt x="2145" y="287895"/>
                  <a:pt x="14287" y="300037"/>
                </a:cubicBezTo>
                <a:cubicBezTo>
                  <a:pt x="28172" y="313922"/>
                  <a:pt x="52629" y="291392"/>
                  <a:pt x="71437" y="285750"/>
                </a:cubicBezTo>
                <a:cubicBezTo>
                  <a:pt x="100287" y="277095"/>
                  <a:pt x="128587" y="266700"/>
                  <a:pt x="157162" y="257175"/>
                </a:cubicBezTo>
                <a:lnTo>
                  <a:pt x="200025" y="242887"/>
                </a:lnTo>
                <a:lnTo>
                  <a:pt x="242887" y="228600"/>
                </a:lnTo>
                <a:cubicBezTo>
                  <a:pt x="228600" y="238125"/>
                  <a:pt x="212167" y="245033"/>
                  <a:pt x="200025" y="257175"/>
                </a:cubicBezTo>
                <a:cubicBezTo>
                  <a:pt x="117476" y="339724"/>
                  <a:pt x="233915" y="260978"/>
                  <a:pt x="128587" y="342900"/>
                </a:cubicBezTo>
                <a:cubicBezTo>
                  <a:pt x="101478" y="363985"/>
                  <a:pt x="71437" y="381000"/>
                  <a:pt x="42862" y="400050"/>
                </a:cubicBezTo>
                <a:lnTo>
                  <a:pt x="0" y="428625"/>
                </a:lnTo>
                <a:cubicBezTo>
                  <a:pt x="14287" y="433387"/>
                  <a:pt x="28575" y="447674"/>
                  <a:pt x="42862" y="442912"/>
                </a:cubicBezTo>
                <a:cubicBezTo>
                  <a:pt x="75442" y="432052"/>
                  <a:pt x="96006" y="396622"/>
                  <a:pt x="128587" y="385762"/>
                </a:cubicBezTo>
                <a:lnTo>
                  <a:pt x="171450" y="371475"/>
                </a:lnTo>
                <a:cubicBezTo>
                  <a:pt x="172888" y="370516"/>
                  <a:pt x="245344" y="316781"/>
                  <a:pt x="257175" y="328612"/>
                </a:cubicBezTo>
                <a:cubicBezTo>
                  <a:pt x="267824" y="339261"/>
                  <a:pt x="253536" y="360826"/>
                  <a:pt x="242887" y="371475"/>
                </a:cubicBezTo>
                <a:cubicBezTo>
                  <a:pt x="218603" y="395759"/>
                  <a:pt x="157162" y="428625"/>
                  <a:pt x="157162" y="428625"/>
                </a:cubicBezTo>
                <a:cubicBezTo>
                  <a:pt x="138112" y="457200"/>
                  <a:pt x="128587" y="495300"/>
                  <a:pt x="100012" y="514350"/>
                </a:cubicBezTo>
                <a:lnTo>
                  <a:pt x="14287" y="571500"/>
                </a:lnTo>
                <a:cubicBezTo>
                  <a:pt x="28575" y="576262"/>
                  <a:pt x="42862" y="590550"/>
                  <a:pt x="57150" y="585787"/>
                </a:cubicBezTo>
                <a:cubicBezTo>
                  <a:pt x="89730" y="574927"/>
                  <a:pt x="110294" y="539497"/>
                  <a:pt x="142875" y="528637"/>
                </a:cubicBezTo>
                <a:cubicBezTo>
                  <a:pt x="171450" y="519112"/>
                  <a:pt x="203538" y="516770"/>
                  <a:pt x="228600" y="500062"/>
                </a:cubicBezTo>
                <a:cubicBezTo>
                  <a:pt x="257175" y="481012"/>
                  <a:pt x="338609" y="418628"/>
                  <a:pt x="314325" y="442912"/>
                </a:cubicBezTo>
                <a:cubicBezTo>
                  <a:pt x="282728" y="474509"/>
                  <a:pt x="268381" y="494460"/>
                  <a:pt x="228600" y="514350"/>
                </a:cubicBezTo>
                <a:cubicBezTo>
                  <a:pt x="215129" y="521085"/>
                  <a:pt x="200025" y="523875"/>
                  <a:pt x="185737" y="528637"/>
                </a:cubicBezTo>
                <a:cubicBezTo>
                  <a:pt x="89878" y="592543"/>
                  <a:pt x="183797" y="517261"/>
                  <a:pt x="128587" y="600075"/>
                </a:cubicBezTo>
                <a:cubicBezTo>
                  <a:pt x="117379" y="616887"/>
                  <a:pt x="98660" y="627415"/>
                  <a:pt x="85725" y="642937"/>
                </a:cubicBezTo>
                <a:cubicBezTo>
                  <a:pt x="26194" y="714375"/>
                  <a:pt x="92869" y="661988"/>
                  <a:pt x="14287" y="714375"/>
                </a:cubicBezTo>
                <a:cubicBezTo>
                  <a:pt x="23812" y="700087"/>
                  <a:pt x="29453" y="682239"/>
                  <a:pt x="42862" y="671512"/>
                </a:cubicBezTo>
                <a:cubicBezTo>
                  <a:pt x="52176" y="664060"/>
                  <a:pt x="139145" y="643870"/>
                  <a:pt x="142875" y="642937"/>
                </a:cubicBezTo>
                <a:cubicBezTo>
                  <a:pt x="171450" y="623887"/>
                  <a:pt x="195282" y="594116"/>
                  <a:pt x="228600" y="585787"/>
                </a:cubicBezTo>
                <a:cubicBezTo>
                  <a:pt x="300361" y="567847"/>
                  <a:pt x="267122" y="577710"/>
                  <a:pt x="328612" y="557212"/>
                </a:cubicBezTo>
                <a:cubicBezTo>
                  <a:pt x="300516" y="599357"/>
                  <a:pt x="298428" y="608560"/>
                  <a:pt x="257175" y="642937"/>
                </a:cubicBezTo>
                <a:cubicBezTo>
                  <a:pt x="243983" y="653930"/>
                  <a:pt x="228600" y="661987"/>
                  <a:pt x="214312" y="671512"/>
                </a:cubicBezTo>
                <a:cubicBezTo>
                  <a:pt x="179955" y="723048"/>
                  <a:pt x="158734" y="760952"/>
                  <a:pt x="100012" y="800100"/>
                </a:cubicBezTo>
                <a:cubicBezTo>
                  <a:pt x="85725" y="809625"/>
                  <a:pt x="72509" y="820996"/>
                  <a:pt x="57150" y="828675"/>
                </a:cubicBezTo>
                <a:cubicBezTo>
                  <a:pt x="43679" y="835410"/>
                  <a:pt x="-773" y="842962"/>
                  <a:pt x="14287" y="842962"/>
                </a:cubicBezTo>
                <a:cubicBezTo>
                  <a:pt x="33923" y="842962"/>
                  <a:pt x="52387" y="833437"/>
                  <a:pt x="71437" y="828675"/>
                </a:cubicBezTo>
                <a:lnTo>
                  <a:pt x="157162" y="771525"/>
                </a:lnTo>
                <a:cubicBezTo>
                  <a:pt x="171450" y="762000"/>
                  <a:pt x="183735" y="748380"/>
                  <a:pt x="200025" y="742950"/>
                </a:cubicBezTo>
                <a:cubicBezTo>
                  <a:pt x="259177" y="723232"/>
                  <a:pt x="230356" y="737016"/>
                  <a:pt x="285750" y="700087"/>
                </a:cubicBezTo>
                <a:cubicBezTo>
                  <a:pt x="280987" y="714375"/>
                  <a:pt x="278197" y="729479"/>
                  <a:pt x="271462" y="742950"/>
                </a:cubicBezTo>
                <a:cubicBezTo>
                  <a:pt x="241696" y="802481"/>
                  <a:pt x="221455" y="800100"/>
                  <a:pt x="157162" y="842962"/>
                </a:cubicBezTo>
                <a:lnTo>
                  <a:pt x="114300" y="871537"/>
                </a:lnTo>
                <a:cubicBezTo>
                  <a:pt x="104775" y="885825"/>
                  <a:pt x="78046" y="899041"/>
                  <a:pt x="85725" y="914400"/>
                </a:cubicBezTo>
                <a:cubicBezTo>
                  <a:pt x="92460" y="927870"/>
                  <a:pt x="115117" y="906847"/>
                  <a:pt x="128587" y="900112"/>
                </a:cubicBezTo>
                <a:cubicBezTo>
                  <a:pt x="143946" y="892433"/>
                  <a:pt x="157162" y="881062"/>
                  <a:pt x="171450" y="871537"/>
                </a:cubicBezTo>
                <a:cubicBezTo>
                  <a:pt x="180277" y="858297"/>
                  <a:pt x="208382" y="797135"/>
                  <a:pt x="242887" y="814387"/>
                </a:cubicBezTo>
                <a:cubicBezTo>
                  <a:pt x="256358" y="821122"/>
                  <a:pt x="252412" y="842962"/>
                  <a:pt x="257175" y="857250"/>
                </a:cubicBezTo>
                <a:cubicBezTo>
                  <a:pt x="242887" y="866775"/>
                  <a:pt x="226454" y="873683"/>
                  <a:pt x="214312" y="885825"/>
                </a:cubicBezTo>
                <a:cubicBezTo>
                  <a:pt x="202170" y="897967"/>
                  <a:pt x="198660" y="917380"/>
                  <a:pt x="185737" y="928687"/>
                </a:cubicBezTo>
                <a:cubicBezTo>
                  <a:pt x="117694" y="988224"/>
                  <a:pt x="47243" y="999029"/>
                  <a:pt x="157162" y="971550"/>
                </a:cubicBezTo>
                <a:cubicBezTo>
                  <a:pt x="147637" y="1000125"/>
                  <a:pt x="103525" y="1073983"/>
                  <a:pt x="128587" y="1057275"/>
                </a:cubicBezTo>
                <a:cubicBezTo>
                  <a:pt x="223173" y="994218"/>
                  <a:pt x="198953" y="1030842"/>
                  <a:pt x="228600" y="971550"/>
                </a:cubicBezTo>
              </a:path>
            </a:pathLst>
          </a:custGeom>
          <a:noFill/>
          <a:ln w="38100" cap="rnd" cmpd="sng">
            <a:solidFill>
              <a:srgbClr val="DD68BD"/>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408041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11">
                                            <p:bg/>
                                          </p:spTgt>
                                        </p:tgtEl>
                                        <p:attrNameLst>
                                          <p:attrName>style.visibility</p:attrName>
                                        </p:attrNameLst>
                                      </p:cBhvr>
                                      <p:to>
                                        <p:strVal val="visible"/>
                                      </p:to>
                                    </p:set>
                                    <p:animEffect transition="in" filter="dissolve">
                                      <p:cBhvr>
                                        <p:cTn id="7" dur="500"/>
                                        <p:tgtEl>
                                          <p:spTgt spid="211">
                                            <p:bg/>
                                          </p:spTgt>
                                        </p:tgtEl>
                                      </p:cBhvr>
                                    </p:animEffect>
                                  </p:childTnLst>
                                </p:cTn>
                              </p:par>
                              <p:par>
                                <p:cTn id="8" presetID="9" presetClass="entr" presetSubtype="0" fill="hold" grpId="0" nodeType="withEffect">
                                  <p:stCondLst>
                                    <p:cond delay="0"/>
                                  </p:stCondLst>
                                  <p:iterate>
                                    <p:tmAbs val="0"/>
                                  </p:iterate>
                                  <p:childTnLst>
                                    <p:set>
                                      <p:cBhvr>
                                        <p:cTn id="9" fill="hold"/>
                                        <p:tgtEl>
                                          <p:spTgt spid="211">
                                            <p:txEl>
                                              <p:pRg st="0" end="0"/>
                                            </p:txEl>
                                          </p:spTgt>
                                        </p:tgtEl>
                                        <p:attrNameLst>
                                          <p:attrName>style.visibility</p:attrName>
                                        </p:attrNameLst>
                                      </p:cBhvr>
                                      <p:to>
                                        <p:strVal val="visible"/>
                                      </p:to>
                                    </p:set>
                                    <p:animEffect transition="in" filter="dissolve">
                                      <p:cBhvr>
                                        <p:cTn id="10" dur="5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211">
                                            <p:txEl>
                                              <p:pRg st="1" end="1"/>
                                            </p:txEl>
                                          </p:spTgt>
                                        </p:tgtEl>
                                        <p:attrNameLst>
                                          <p:attrName>style.visibility</p:attrName>
                                        </p:attrNameLst>
                                      </p:cBhvr>
                                      <p:to>
                                        <p:strVal val="visible"/>
                                      </p:to>
                                    </p:set>
                                    <p:animEffect transition="in" filter="dissolve">
                                      <p:cBhvr>
                                        <p:cTn id="15" dur="500"/>
                                        <p:tgtEl>
                                          <p:spTgt spid="211">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211">
                                            <p:txEl>
                                              <p:pRg st="2" end="2"/>
                                            </p:txEl>
                                          </p:spTgt>
                                        </p:tgtEl>
                                        <p:attrNameLst>
                                          <p:attrName>style.visibility</p:attrName>
                                        </p:attrNameLst>
                                      </p:cBhvr>
                                      <p:to>
                                        <p:strVal val="visible"/>
                                      </p:to>
                                    </p:set>
                                    <p:animEffect transition="in" filter="dissolve">
                                      <p:cBhvr>
                                        <p:cTn id="22" dur="500"/>
                                        <p:tgtEl>
                                          <p:spTgt spid="211">
                                            <p:txEl>
                                              <p:pRg st="2" end="2"/>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animBg="1" advAuto="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9.gif" descr="Blind farmer in chicken coop with axe, and chickens saying moo.">
            <a:hlinkClick r:id="rId5"/>
          </p:cNvPr>
          <p:cNvPicPr>
            <a:picLocks noChangeAspect="1"/>
          </p:cNvPicPr>
          <p:nvPr/>
        </p:nvPicPr>
        <p:blipFill>
          <a:blip r:embed="rId6">
            <a:extLst>
              <a:ext uri="{BEBA8EAE-BF5A-486C-A8C5-ECC9F3942E4B}">
                <a14:imgProps xmlns:a14="http://schemas.microsoft.com/office/drawing/2010/main">
                  <a14:imgLayer r:embed="rId7">
                    <a14:imgEffect>
                      <a14:brightnessContrast bright="-2000"/>
                    </a14:imgEffect>
                  </a14:imgLayer>
                </a14:imgProps>
              </a:ext>
            </a:extLst>
          </a:blip>
          <a:stretch>
            <a:fillRect/>
          </a:stretch>
        </p:blipFill>
        <p:spPr>
          <a:xfrm>
            <a:off x="-43543" y="-19050"/>
            <a:ext cx="5225143" cy="3429000"/>
          </a:xfrm>
          <a:prstGeom prst="rect">
            <a:avLst/>
          </a:prstGeom>
          <a:ln w="12700">
            <a:miter lim="400000"/>
          </a:ln>
        </p:spPr>
      </p:pic>
      <p:sp>
        <p:nvSpPr>
          <p:cNvPr id="267" name="Shape 267"/>
          <p:cNvSpPr>
            <a:spLocks noGrp="1"/>
          </p:cNvSpPr>
          <p:nvPr>
            <p:ph type="title"/>
          </p:nvPr>
        </p:nvSpPr>
        <p:spPr>
          <a:xfrm>
            <a:off x="5334000" y="1962150"/>
            <a:ext cx="2399272" cy="2014536"/>
          </a:xfrm>
          <a:prstGeom prst="rect">
            <a:avLst/>
          </a:prstGeom>
        </p:spPr>
        <p:txBody>
          <a:bodyPr/>
          <a:lstStyle>
            <a:lvl1pPr>
              <a:defRPr sz="3200">
                <a:solidFill>
                  <a:srgbClr val="FCFDF0"/>
                </a:solidFill>
              </a:defRPr>
            </a:lvl1pPr>
          </a:lstStyle>
          <a:p>
            <a:r>
              <a:rPr dirty="0"/>
              <a:t>Knowledge IS Power</a:t>
            </a:r>
          </a:p>
        </p:txBody>
      </p:sp>
      <p:sp>
        <p:nvSpPr>
          <p:cNvPr id="268" name="Shape 268">
            <a:hlinkClick r:id="rId8"/>
          </p:cNvPr>
          <p:cNvSpPr/>
          <p:nvPr/>
        </p:nvSpPr>
        <p:spPr>
          <a:xfrm>
            <a:off x="3371182" y="3661519"/>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solidFill>
                  <a:srgbClr val="92D050"/>
                </a:solidFill>
                <a:latin typeface="Arial"/>
                <a:ea typeface="Arial"/>
                <a:cs typeface="Arial"/>
                <a:sym typeface="Arial"/>
              </a:defRPr>
            </a:pPr>
            <a:r>
              <a:rPr lang="en-US" dirty="0"/>
              <a:t>Dignity: </a:t>
            </a:r>
            <a:r>
              <a:rPr dirty="0"/>
              <a:t>From information to knowledge</a:t>
            </a:r>
          </a:p>
        </p:txBody>
      </p:sp>
      <p:pic>
        <p:nvPicPr>
          <p:cNvPr id="269" name="media1.mp3">
            <a:extLst>
              <a:ext uri="{C183D7F6-B498-43B3-948B-1728B52AA6E4}">
                <adec:decorative xmlns:adec="http://schemas.microsoft.com/office/drawing/2017/decorative" val="1"/>
              </a:ext>
            </a:extLst>
          </p:cNvPr>
          <p:cNvPicPr>
            <a:picLocks/>
          </p:cNvPicPr>
          <p:nvPr>
            <a:audioFile r:link="rId2"/>
            <p:extLst>
              <p:ext uri="{DAA4B4D4-6D71-4841-9C94-3DE7FCFB9230}">
                <p14:media xmlns:p14="http://schemas.microsoft.com/office/powerpoint/2010/main" r:embed="rId1"/>
              </p:ext>
            </p:extLst>
          </p:nvPr>
        </p:nvPicPr>
        <p:blipFill>
          <a:blip r:embed="rId9">
            <a:extLst/>
          </a:blip>
          <a:stretch>
            <a:fillRect/>
          </a:stretch>
        </p:blipFill>
        <p:spPr>
          <a:xfrm>
            <a:off x="3581400" y="5171692"/>
            <a:ext cx="571500" cy="571501"/>
          </a:xfrm>
          <a:prstGeom prst="rect">
            <a:avLst/>
          </a:prstGeom>
          <a:ln w="12700">
            <a:miter lim="400000"/>
          </a:ln>
        </p:spPr>
      </p:pic>
      <p:sp>
        <p:nvSpPr>
          <p:cNvPr id="270" name="Shape 270">
            <a:hlinkClick r:id="rId8"/>
          </p:cNvPr>
          <p:cNvSpPr/>
          <p:nvPr/>
        </p:nvSpPr>
        <p:spPr>
          <a:xfrm>
            <a:off x="3359742" y="4104892"/>
            <a:ext cx="8839201"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92D050"/>
                </a:solidFill>
                <a:latin typeface="Arial"/>
                <a:ea typeface="Arial"/>
                <a:cs typeface="Arial"/>
                <a:sym typeface="Arial"/>
              </a:defRPr>
            </a:lvl1pPr>
          </a:lstStyle>
          <a:p>
            <a:r>
              <a:rPr dirty="0"/>
              <a:t>Message delivery and bias attitudes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2429" fill="hold"/>
                                        <p:tgtEl>
                                          <p:spTgt spid="269"/>
                                        </p:tgtEl>
                                      </p:cBhvr>
                                    </p:cmd>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268"/>
                                        </p:tgtEl>
                                        <p:attrNameLst>
                                          <p:attrName>style.visibility</p:attrName>
                                        </p:attrNameLst>
                                      </p:cBhvr>
                                      <p:to>
                                        <p:strVal val="visible"/>
                                      </p:to>
                                    </p:set>
                                    <p:animEffect transition="in" filter="dissolve">
                                      <p:cBhvr>
                                        <p:cTn id="11" dur="500"/>
                                        <p:tgtEl>
                                          <p:spTgt spid="26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270"/>
                                        </p:tgtEl>
                                        <p:attrNameLst>
                                          <p:attrName>style.visibility</p:attrName>
                                        </p:attrNameLst>
                                      </p:cBhvr>
                                      <p:to>
                                        <p:strVal val="visible"/>
                                      </p:to>
                                    </p:set>
                                    <p:animEffect transition="in" filter="dissolve">
                                      <p:cBhvr>
                                        <p:cTn id="16"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cTn>
                <p:tgtEl>
                  <p:spTgt spid="269"/>
                </p:tgtEl>
              </p:cMediaNode>
            </p:audio>
          </p:childTnLst>
        </p:cTn>
      </p:par>
    </p:tnLst>
    <p:bldLst>
      <p:bldP spid="268" grpId="2" animBg="1" advAuto="0"/>
      <p:bldP spid="270"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xfrm>
            <a:off x="514351" y="457201"/>
            <a:ext cx="7598569" cy="1092201"/>
          </a:xfrm>
          <a:prstGeom prst="rect">
            <a:avLst/>
          </a:prstGeom>
        </p:spPr>
        <p:txBody>
          <a:bodyPr/>
          <a:lstStyle>
            <a:lvl1pPr>
              <a:defRPr sz="3200"/>
            </a:lvl1pPr>
          </a:lstStyle>
          <a:p>
            <a:r>
              <a:rPr dirty="0"/>
              <a:t>Usability I</a:t>
            </a:r>
            <a:r>
              <a:rPr lang="en-US" dirty="0"/>
              <a:t>s</a:t>
            </a:r>
            <a:r>
              <a:rPr dirty="0"/>
              <a:t> Enabling</a:t>
            </a:r>
          </a:p>
        </p:txBody>
      </p:sp>
      <p:sp>
        <p:nvSpPr>
          <p:cNvPr id="275" name="Shape 275"/>
          <p:cNvSpPr>
            <a:spLocks noGrp="1"/>
          </p:cNvSpPr>
          <p:nvPr>
            <p:ph type="body" sz="half" idx="1"/>
          </p:nvPr>
        </p:nvSpPr>
        <p:spPr>
          <a:xfrm>
            <a:off x="514351" y="1606550"/>
            <a:ext cx="7598569" cy="1498600"/>
          </a:xfrm>
          <a:prstGeom prst="rect">
            <a:avLst/>
          </a:prstGeom>
        </p:spPr>
        <p:txBody>
          <a:bodyPr/>
          <a:lstStyle>
            <a:lvl1pPr marL="0" indent="0">
              <a:buSzTx/>
              <a:buNone/>
              <a:defRPr sz="2800"/>
            </a:lvl1pPr>
          </a:lstStyle>
          <a:p>
            <a:r>
              <a:rPr lang="en-US" dirty="0"/>
              <a:t>Independent: </a:t>
            </a:r>
            <a:r>
              <a:rPr dirty="0"/>
              <a:t>From accessibility to usability</a:t>
            </a:r>
          </a:p>
        </p:txBody>
      </p:sp>
      <p:sp>
        <p:nvSpPr>
          <p:cNvPr id="276" name="Shape 276"/>
          <p:cNvSpPr/>
          <p:nvPr/>
        </p:nvSpPr>
        <p:spPr>
          <a:xfrm>
            <a:off x="514350" y="2600979"/>
            <a:ext cx="4958568" cy="535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a:solidFill>
                  <a:srgbClr val="FFFFFF"/>
                </a:solidFill>
              </a:defRPr>
            </a:lvl1pPr>
          </a:lstStyle>
          <a:p>
            <a:r>
              <a:t>Design standards and user testing</a:t>
            </a:r>
          </a:p>
        </p:txBody>
      </p:sp>
      <p:grpSp>
        <p:nvGrpSpPr>
          <p:cNvPr id="3" name="Group 2">
            <a:extLst>
              <a:ext uri="{FF2B5EF4-FFF2-40B4-BE49-F238E27FC236}">
                <a16:creationId xmlns:a16="http://schemas.microsoft.com/office/drawing/2014/main" id="{16609681-8176-6247-802E-7338144B9347}"/>
              </a:ext>
              <a:ext uri="{C183D7F6-B498-43B3-948B-1728B52AA6E4}">
                <adec:decorative xmlns:adec="http://schemas.microsoft.com/office/drawing/2017/decorative" val="1"/>
              </a:ext>
            </a:extLst>
          </p:cNvPr>
          <p:cNvGrpSpPr/>
          <p:nvPr/>
        </p:nvGrpSpPr>
        <p:grpSpPr>
          <a:xfrm>
            <a:off x="6235937" y="2520239"/>
            <a:ext cx="3053867" cy="2770508"/>
            <a:chOff x="5838953" y="1947863"/>
            <a:chExt cx="3053867" cy="3053867"/>
          </a:xfrm>
        </p:grpSpPr>
        <p:pic>
          <p:nvPicPr>
            <p:cNvPr id="5" name="Picture 4" descr="Point A, or &quot;a11y&quot;, leads by path to point B, or &quot;use&quot;.">
              <a:extLst>
                <a:ext uri="{FF2B5EF4-FFF2-40B4-BE49-F238E27FC236}">
                  <a16:creationId xmlns:a16="http://schemas.microsoft.com/office/drawing/2014/main" id="{3B120FB7-A59F-1C41-9446-B3EF5790F2D4}"/>
                </a:ext>
              </a:extLst>
            </p:cNvPr>
            <p:cNvPicPr>
              <a:picLocks noChangeAspect="1"/>
            </p:cNvPicPr>
            <p:nvPr/>
          </p:nvPicPr>
          <p:blipFill>
            <a:blip r:embed="rId3"/>
            <a:stretch>
              <a:fillRect/>
            </a:stretch>
          </p:blipFill>
          <p:spPr>
            <a:xfrm>
              <a:off x="5838953" y="1947863"/>
              <a:ext cx="3053867" cy="3053867"/>
            </a:xfrm>
            <a:prstGeom prst="rect">
              <a:avLst/>
            </a:prstGeom>
          </p:spPr>
        </p:pic>
        <p:sp>
          <p:nvSpPr>
            <p:cNvPr id="2" name="Oval 1">
              <a:extLst>
                <a:ext uri="{FF2B5EF4-FFF2-40B4-BE49-F238E27FC236}">
                  <a16:creationId xmlns:a16="http://schemas.microsoft.com/office/drawing/2014/main" id="{1A679C3C-6883-0F41-9675-90563A7E419F}"/>
                </a:ext>
              </a:extLst>
            </p:cNvPr>
            <p:cNvSpPr/>
            <p:nvPr/>
          </p:nvSpPr>
          <p:spPr>
            <a:xfrm>
              <a:off x="6273800" y="2355850"/>
              <a:ext cx="342900" cy="374650"/>
            </a:xfrm>
            <a:prstGeom prst="ellipse">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Oval 6">
              <a:extLst>
                <a:ext uri="{FF2B5EF4-FFF2-40B4-BE49-F238E27FC236}">
                  <a16:creationId xmlns:a16="http://schemas.microsoft.com/office/drawing/2014/main" id="{AD5290BB-809F-EA4C-89C5-0D40F6093CEA}"/>
                </a:ext>
              </a:extLst>
            </p:cNvPr>
            <p:cNvSpPr/>
            <p:nvPr/>
          </p:nvSpPr>
          <p:spPr>
            <a:xfrm>
              <a:off x="7747000" y="3162300"/>
              <a:ext cx="584200" cy="573740"/>
            </a:xfrm>
            <a:prstGeom prst="ellipse">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5">
                                            <p:bg/>
                                          </p:spTgt>
                                        </p:tgtEl>
                                        <p:attrNameLst>
                                          <p:attrName>style.visibility</p:attrName>
                                        </p:attrNameLst>
                                      </p:cBhvr>
                                      <p:to>
                                        <p:strVal val="visible"/>
                                      </p:to>
                                    </p:set>
                                    <p:animEffect transition="in" filter="dissolve">
                                      <p:cBhvr>
                                        <p:cTn id="7" dur="500"/>
                                        <p:tgtEl>
                                          <p:spTgt spid="275">
                                            <p:bg/>
                                          </p:spTgt>
                                        </p:tgtEl>
                                      </p:cBhvr>
                                    </p:animEffect>
                                  </p:childTnLst>
                                </p:cTn>
                              </p:par>
                              <p:par>
                                <p:cTn id="8" presetID="9" presetClass="entr" presetSubtype="0" fill="hold" grpId="1" nodeType="withEffect">
                                  <p:stCondLst>
                                    <p:cond delay="0"/>
                                  </p:stCondLst>
                                  <p:iterate>
                                    <p:tmAbs val="0"/>
                                  </p:iterate>
                                  <p:childTnLst>
                                    <p:set>
                                      <p:cBhvr>
                                        <p:cTn id="9" fill="hold"/>
                                        <p:tgtEl>
                                          <p:spTgt spid="275">
                                            <p:txEl>
                                              <p:pRg st="0" end="0"/>
                                            </p:txEl>
                                          </p:spTgt>
                                        </p:tgtEl>
                                        <p:attrNameLst>
                                          <p:attrName>style.visibility</p:attrName>
                                        </p:attrNameLst>
                                      </p:cBhvr>
                                      <p:to>
                                        <p:strVal val="visible"/>
                                      </p:to>
                                    </p:set>
                                    <p:animEffect transition="in" filter="dissolve">
                                      <p:cBhvr>
                                        <p:cTn id="10" dur="500"/>
                                        <p:tgtEl>
                                          <p:spTgt spid="2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76"/>
                                        </p:tgtEl>
                                        <p:attrNameLst>
                                          <p:attrName>style.visibility</p:attrName>
                                        </p:attrNameLst>
                                      </p:cBhvr>
                                      <p:to>
                                        <p:strVal val="visible"/>
                                      </p:to>
                                    </p:set>
                                    <p:animEffect transition="in" filter="dissolve">
                                      <p:cBhvr>
                                        <p:cTn id="15" dur="500"/>
                                        <p:tgtEl>
                                          <p:spTgt spid="276"/>
                                        </p:tgtEl>
                                      </p:cBhvr>
                                    </p:animEffect>
                                  </p:childTnLst>
                                </p:cTn>
                              </p:par>
                              <p:par>
                                <p:cTn id="16" presetID="9" presetClass="entr" presetSubtype="0"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uiExpand="1" build="p" animBg="1" advAuto="0"/>
      <p:bldP spid="276"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xfrm>
            <a:off x="514351" y="457201"/>
            <a:ext cx="7598569" cy="1092201"/>
          </a:xfrm>
          <a:prstGeom prst="rect">
            <a:avLst/>
          </a:prstGeom>
        </p:spPr>
        <p:txBody>
          <a:bodyPr/>
          <a:lstStyle>
            <a:lvl1pPr>
              <a:defRPr sz="3200"/>
            </a:lvl1pPr>
          </a:lstStyle>
          <a:p>
            <a:r>
              <a:rPr dirty="0"/>
              <a:t>Active Is Inclusive</a:t>
            </a:r>
          </a:p>
        </p:txBody>
      </p:sp>
      <p:sp>
        <p:nvSpPr>
          <p:cNvPr id="287" name="Shape 287"/>
          <p:cNvSpPr>
            <a:spLocks noGrp="1"/>
          </p:cNvSpPr>
          <p:nvPr>
            <p:ph type="body" sz="half" idx="1"/>
          </p:nvPr>
        </p:nvSpPr>
        <p:spPr>
          <a:xfrm>
            <a:off x="514351" y="1530350"/>
            <a:ext cx="7598569" cy="1574800"/>
          </a:xfrm>
          <a:prstGeom prst="rect">
            <a:avLst/>
          </a:prstGeom>
        </p:spPr>
        <p:txBody>
          <a:bodyPr/>
          <a:lstStyle>
            <a:lvl1pPr marL="0" indent="0">
              <a:buSzTx/>
              <a:buNone/>
              <a:defRPr sz="2800"/>
            </a:lvl1pPr>
          </a:lstStyle>
          <a:p>
            <a:r>
              <a:rPr lang="en-US" dirty="0"/>
              <a:t>Integration: </a:t>
            </a:r>
            <a:r>
              <a:rPr dirty="0"/>
              <a:t>From passive to active</a:t>
            </a:r>
            <a:endParaRPr lang="en-US" dirty="0"/>
          </a:p>
        </p:txBody>
      </p:sp>
      <p:sp>
        <p:nvSpPr>
          <p:cNvPr id="288" name="Shape 288"/>
          <p:cNvSpPr/>
          <p:nvPr/>
        </p:nvSpPr>
        <p:spPr>
          <a:xfrm>
            <a:off x="508907" y="2571749"/>
            <a:ext cx="3364593"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800">
                <a:solidFill>
                  <a:srgbClr val="FFFFFF"/>
                </a:solidFill>
              </a:defRPr>
            </a:lvl1pPr>
          </a:lstStyle>
          <a:p>
            <a:r>
              <a:rPr dirty="0"/>
              <a:t>Inclusive dialogs and </a:t>
            </a:r>
            <a:br>
              <a:rPr lang="en-US" dirty="0"/>
            </a:br>
            <a:r>
              <a:rPr lang="en-US" dirty="0"/>
              <a:t>  </a:t>
            </a:r>
            <a:r>
              <a:rPr dirty="0"/>
              <a:t>active participation</a:t>
            </a:r>
          </a:p>
        </p:txBody>
      </p:sp>
      <p:pic>
        <p:nvPicPr>
          <p:cNvPr id="2" name="Picture 1" descr="M.C.Escher's &quot;Cycle&quot; lithograph, 1938.">
            <a:extLst>
              <a:ext uri="{FF2B5EF4-FFF2-40B4-BE49-F238E27FC236}">
                <a16:creationId xmlns:a16="http://schemas.microsoft.com/office/drawing/2014/main" id="{97E833BF-0000-5C40-92BD-879F08FCD893}"/>
              </a:ext>
            </a:extLst>
          </p:cNvPr>
          <p:cNvPicPr>
            <a:picLocks noChangeAspect="1"/>
          </p:cNvPicPr>
          <p:nvPr/>
        </p:nvPicPr>
        <p:blipFill>
          <a:blip r:embed="rId3"/>
          <a:stretch>
            <a:fillRect/>
          </a:stretch>
        </p:blipFill>
        <p:spPr>
          <a:xfrm>
            <a:off x="5829300" y="2254157"/>
            <a:ext cx="3312320" cy="2952843"/>
          </a:xfrm>
          <a:prstGeom prst="rect">
            <a:avLst/>
          </a:prstGeom>
        </p:spPr>
      </p:pic>
    </p:spTree>
    <p:extLst>
      <p:ext uri="{BB962C8B-B14F-4D97-AF65-F5344CB8AC3E}">
        <p14:creationId xmlns:p14="http://schemas.microsoft.com/office/powerpoint/2010/main" val="38501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87">
                                            <p:bg/>
                                          </p:spTgt>
                                        </p:tgtEl>
                                        <p:attrNameLst>
                                          <p:attrName>style.visibility</p:attrName>
                                        </p:attrNameLst>
                                      </p:cBhvr>
                                      <p:to>
                                        <p:strVal val="visible"/>
                                      </p:to>
                                    </p:set>
                                    <p:animEffect transition="in" filter="dissolve">
                                      <p:cBhvr>
                                        <p:cTn id="7" dur="500"/>
                                        <p:tgtEl>
                                          <p:spTgt spid="287">
                                            <p:bg/>
                                          </p:spTgt>
                                        </p:tgtEl>
                                      </p:cBhvr>
                                    </p:animEffect>
                                  </p:childTnLst>
                                </p:cTn>
                              </p:par>
                              <p:par>
                                <p:cTn id="8" presetID="9" presetClass="entr" presetSubtype="0" fill="hold" grpId="0" nodeType="withEffect">
                                  <p:stCondLst>
                                    <p:cond delay="0"/>
                                  </p:stCondLst>
                                  <p:iterate>
                                    <p:tmAbs val="0"/>
                                  </p:iterate>
                                  <p:childTnLst>
                                    <p:set>
                                      <p:cBhvr>
                                        <p:cTn id="9" fill="hold"/>
                                        <p:tgtEl>
                                          <p:spTgt spid="287">
                                            <p:txEl>
                                              <p:pRg st="0" end="0"/>
                                            </p:txEl>
                                          </p:spTgt>
                                        </p:tgtEl>
                                        <p:attrNameLst>
                                          <p:attrName>style.visibility</p:attrName>
                                        </p:attrNameLst>
                                      </p:cBhvr>
                                      <p:to>
                                        <p:strVal val="visible"/>
                                      </p:to>
                                    </p:set>
                                    <p:animEffect transition="in" filter="dissolve">
                                      <p:cBhvr>
                                        <p:cTn id="10" dur="500"/>
                                        <p:tgtEl>
                                          <p:spTgt spid="287">
                                            <p:txEl>
                                              <p:pRg st="0" end="0"/>
                                            </p:txEl>
                                          </p:spTgt>
                                        </p:tgtEl>
                                      </p:cBhvr>
                                    </p:animEffect>
                                  </p:childTnLst>
                                </p:cTn>
                              </p:par>
                              <p:par>
                                <p:cTn id="11" presetID="9" presetClass="entr" presetSubtype="0"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288"/>
                                        </p:tgtEl>
                                        <p:attrNameLst>
                                          <p:attrName>style.visibility</p:attrName>
                                        </p:attrNameLst>
                                      </p:cBhvr>
                                      <p:to>
                                        <p:strVal val="visible"/>
                                      </p:to>
                                    </p:set>
                                    <p:animEffect transition="in" filter="dissolve">
                                      <p:cBhvr>
                                        <p:cTn id="18"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animBg="1" advAuto="0"/>
      <p:bldP spid="28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514351" y="457201"/>
            <a:ext cx="7598569" cy="1092201"/>
          </a:xfrm>
          <a:prstGeom prst="rect">
            <a:avLst/>
          </a:prstGeom>
        </p:spPr>
        <p:txBody>
          <a:bodyPr/>
          <a:lstStyle>
            <a:lvl1pPr>
              <a:defRPr sz="3200"/>
            </a:lvl1pPr>
          </a:lstStyle>
          <a:p>
            <a:r>
              <a:rPr lang="en-CA" dirty="0"/>
              <a:t>Stability is Satisfaction</a:t>
            </a:r>
            <a:endParaRPr dirty="0"/>
          </a:p>
        </p:txBody>
      </p:sp>
      <p:sp>
        <p:nvSpPr>
          <p:cNvPr id="281" name="Shape 281"/>
          <p:cNvSpPr>
            <a:spLocks noGrp="1"/>
          </p:cNvSpPr>
          <p:nvPr>
            <p:ph type="body" sz="half" idx="1"/>
          </p:nvPr>
        </p:nvSpPr>
        <p:spPr>
          <a:xfrm>
            <a:off x="514351" y="1606550"/>
            <a:ext cx="7598569" cy="1905252"/>
          </a:xfrm>
          <a:prstGeom prst="rect">
            <a:avLst/>
          </a:prstGeom>
        </p:spPr>
        <p:txBody>
          <a:bodyPr/>
          <a:lstStyle/>
          <a:p>
            <a:pPr marL="0" indent="0">
              <a:buSzTx/>
              <a:buNone/>
              <a:defRPr sz="2800"/>
            </a:pPr>
            <a:r>
              <a:rPr lang="en-US" dirty="0"/>
              <a:t>Equality: From chaos to stability</a:t>
            </a:r>
            <a:endParaRPr dirty="0"/>
          </a:p>
        </p:txBody>
      </p:sp>
      <p:sp>
        <p:nvSpPr>
          <p:cNvPr id="282" name="Shape 282"/>
          <p:cNvSpPr/>
          <p:nvPr/>
        </p:nvSpPr>
        <p:spPr>
          <a:xfrm>
            <a:off x="530116" y="2903398"/>
            <a:ext cx="4057650"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800">
                <a:solidFill>
                  <a:srgbClr val="FFFFFF"/>
                </a:solidFill>
              </a:defRPr>
            </a:lvl1pPr>
          </a:lstStyle>
          <a:p>
            <a:r>
              <a:rPr dirty="0"/>
              <a:t>Collaborative processes and top down innovation</a:t>
            </a:r>
          </a:p>
        </p:txBody>
      </p:sp>
      <p:pic>
        <p:nvPicPr>
          <p:cNvPr id="5" name="Picture 4" descr="M.C.Escher's &quot;Order and Chaos&quot; lithograph, 1950.">
            <a:extLst>
              <a:ext uri="{FF2B5EF4-FFF2-40B4-BE49-F238E27FC236}">
                <a16:creationId xmlns:a16="http://schemas.microsoft.com/office/drawing/2014/main" id="{80294935-5821-2C41-86E5-B28B2AC509B1}"/>
              </a:ext>
            </a:extLst>
          </p:cNvPr>
          <p:cNvPicPr>
            <a:picLocks noChangeAspect="1"/>
          </p:cNvPicPr>
          <p:nvPr/>
        </p:nvPicPr>
        <p:blipFill>
          <a:blip r:embed="rId3"/>
          <a:stretch>
            <a:fillRect/>
          </a:stretch>
        </p:blipFill>
        <p:spPr>
          <a:xfrm>
            <a:off x="5852886" y="1670050"/>
            <a:ext cx="2438400" cy="241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1">
                                            <p:bg/>
                                          </p:spTgt>
                                        </p:tgtEl>
                                        <p:attrNameLst>
                                          <p:attrName>style.visibility</p:attrName>
                                        </p:attrNameLst>
                                      </p:cBhvr>
                                      <p:to>
                                        <p:strVal val="visible"/>
                                      </p:to>
                                    </p:set>
                                    <p:animEffect transition="in" filter="dissolve">
                                      <p:cBhvr>
                                        <p:cTn id="7" dur="500"/>
                                        <p:tgtEl>
                                          <p:spTgt spid="281">
                                            <p:bg/>
                                          </p:spTgt>
                                        </p:tgtEl>
                                      </p:cBhvr>
                                    </p:animEffect>
                                  </p:childTnLst>
                                </p:cTn>
                              </p:par>
                              <p:par>
                                <p:cTn id="8" presetID="9" presetClass="entr" presetSubtype="0" fill="hold" grpId="1" nodeType="withEffect">
                                  <p:stCondLst>
                                    <p:cond delay="0"/>
                                  </p:stCondLst>
                                  <p:iterate>
                                    <p:tmAbs val="0"/>
                                  </p:iterate>
                                  <p:childTnLst>
                                    <p:set>
                                      <p:cBhvr>
                                        <p:cTn id="9" fill="hold"/>
                                        <p:tgtEl>
                                          <p:spTgt spid="281">
                                            <p:txEl>
                                              <p:pRg st="0" end="0"/>
                                            </p:txEl>
                                          </p:spTgt>
                                        </p:tgtEl>
                                        <p:attrNameLst>
                                          <p:attrName>style.visibility</p:attrName>
                                        </p:attrNameLst>
                                      </p:cBhvr>
                                      <p:to>
                                        <p:strVal val="visible"/>
                                      </p:to>
                                    </p:set>
                                    <p:animEffect transition="in" filter="dissolve">
                                      <p:cBhvr>
                                        <p:cTn id="10" dur="500"/>
                                        <p:tgtEl>
                                          <p:spTgt spid="281">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282"/>
                                        </p:tgtEl>
                                        <p:attrNameLst>
                                          <p:attrName>style.visibility</p:attrName>
                                        </p:attrNameLst>
                                      </p:cBhvr>
                                      <p:to>
                                        <p:strVal val="visible"/>
                                      </p:to>
                                    </p:set>
                                    <p:animEffect transition="in" filter="dissolve">
                                      <p:cBhvr>
                                        <p:cTn id="18"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uiExpand="1" build="p" animBg="1" advAuto="0"/>
      <p:bldP spid="282"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514351" y="457201"/>
            <a:ext cx="7598569" cy="1092201"/>
          </a:xfrm>
          <a:prstGeom prst="rect">
            <a:avLst/>
          </a:prstGeom>
        </p:spPr>
        <p:txBody>
          <a:bodyPr/>
          <a:lstStyle>
            <a:lvl1pPr>
              <a:defRPr sz="2800"/>
            </a:lvl1pPr>
          </a:lstStyle>
          <a:p>
            <a:r>
              <a:t>Conclusion</a:t>
            </a:r>
          </a:p>
        </p:txBody>
      </p:sp>
      <p:sp>
        <p:nvSpPr>
          <p:cNvPr id="293" name="Shape 293"/>
          <p:cNvSpPr>
            <a:spLocks noGrp="1"/>
          </p:cNvSpPr>
          <p:nvPr>
            <p:ph type="body" sz="half" idx="1"/>
          </p:nvPr>
        </p:nvSpPr>
        <p:spPr>
          <a:xfrm>
            <a:off x="514351" y="1606550"/>
            <a:ext cx="7598569" cy="1498600"/>
          </a:xfrm>
          <a:prstGeom prst="rect">
            <a:avLst/>
          </a:prstGeom>
        </p:spPr>
        <p:txBody>
          <a:bodyPr/>
          <a:lstStyle>
            <a:lvl1pPr marL="0" indent="0" defTabSz="339470">
              <a:spcBef>
                <a:spcPts val="600"/>
              </a:spcBef>
              <a:buSzTx/>
              <a:buNone/>
              <a:defRPr sz="2772"/>
            </a:lvl1pPr>
          </a:lstStyle>
          <a:p>
            <a:r>
              <a:rPr lang="en-US" dirty="0"/>
              <a:t>Integrate </a:t>
            </a:r>
            <a:r>
              <a:rPr dirty="0"/>
              <a:t>smart cit</a:t>
            </a:r>
            <a:r>
              <a:rPr lang="en-US" dirty="0"/>
              <a:t>y principles</a:t>
            </a:r>
            <a:r>
              <a:rPr dirty="0"/>
              <a:t> through engagement, collaboration, and experimentation.</a:t>
            </a:r>
          </a:p>
        </p:txBody>
      </p:sp>
      <p:sp>
        <p:nvSpPr>
          <p:cNvPr id="294" name="Shape 294"/>
          <p:cNvSpPr/>
          <p:nvPr/>
        </p:nvSpPr>
        <p:spPr>
          <a:xfrm>
            <a:off x="525236" y="2863155"/>
            <a:ext cx="7587685" cy="1424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solidFill>
                  <a:srgbClr val="FFFFFF"/>
                </a:solidFill>
              </a:defRPr>
            </a:lvl1pPr>
          </a:lstStyle>
          <a:p>
            <a:r>
              <a:rPr dirty="0"/>
              <a:t>Design requires multiple means of representation, expression, and engagement to bridge </a:t>
            </a:r>
            <a:br>
              <a:rPr lang="en-US" dirty="0"/>
            </a:br>
            <a:r>
              <a:rPr dirty="0"/>
              <a:t>the productivity barriers of a diverse society.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animEffect transition="in" filter="dissolve">
                                      <p:cBhvr>
                                        <p:cTn id="7" dur="500"/>
                                        <p:tgtEl>
                                          <p:spTgt spid="293">
                                            <p:bg/>
                                          </p:spTgt>
                                        </p:tgtEl>
                                      </p:cBhvr>
                                    </p:animEffect>
                                  </p:childTnLst>
                                </p:cTn>
                              </p:par>
                              <p:par>
                                <p:cTn id="8" presetID="9" presetClass="entr" presetSubtype="0" fill="hold" grpId="1" nodeType="withEffect">
                                  <p:stCondLst>
                                    <p:cond delay="0"/>
                                  </p:stCondLst>
                                  <p:iterate>
                                    <p:tmAbs val="0"/>
                                  </p:iterate>
                                  <p:childTnLst>
                                    <p:set>
                                      <p:cBhvr>
                                        <p:cTn id="9" fill="hold"/>
                                        <p:tgtEl>
                                          <p:spTgt spid="293">
                                            <p:txEl>
                                              <p:pRg st="0" end="0"/>
                                            </p:txEl>
                                          </p:spTgt>
                                        </p:tgtEl>
                                        <p:attrNameLst>
                                          <p:attrName>style.visibility</p:attrName>
                                        </p:attrNameLst>
                                      </p:cBhvr>
                                      <p:to>
                                        <p:strVal val="visible"/>
                                      </p:to>
                                    </p:set>
                                    <p:animEffect transition="in" filter="dissolve">
                                      <p:cBhvr>
                                        <p:cTn id="10" dur="500"/>
                                        <p:tgtEl>
                                          <p:spTgt spid="2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94"/>
                                        </p:tgtEl>
                                        <p:attrNameLst>
                                          <p:attrName>style.visibility</p:attrName>
                                        </p:attrNameLst>
                                      </p:cBhvr>
                                      <p:to>
                                        <p:strVal val="visible"/>
                                      </p:to>
                                    </p:set>
                                    <p:animEffect transition="in" filter="dissolve">
                                      <p:cBhvr>
                                        <p:cTn id="15"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animBg="1" advAuto="0"/>
      <p:bldP spid="29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4648200" y="438150"/>
            <a:ext cx="3886200" cy="1096209"/>
          </a:xfrm>
          <a:prstGeom prst="rect">
            <a:avLst/>
          </a:prstGeom>
        </p:spPr>
        <p:txBody>
          <a:bodyPr/>
          <a:lstStyle>
            <a:lvl1pPr>
              <a:defRPr sz="4500">
                <a:solidFill>
                  <a:srgbClr val="001D5D"/>
                </a:solidFill>
              </a:defRPr>
            </a:lvl1pPr>
          </a:lstStyle>
          <a:p>
            <a:r>
              <a:t>David Best</a:t>
            </a:r>
          </a:p>
        </p:txBody>
      </p:sp>
      <p:sp>
        <p:nvSpPr>
          <p:cNvPr id="199" name="Shape 199"/>
          <p:cNvSpPr>
            <a:spLocks noGrp="1"/>
          </p:cNvSpPr>
          <p:nvPr>
            <p:ph type="body" sz="half" idx="1"/>
          </p:nvPr>
        </p:nvSpPr>
        <p:spPr>
          <a:xfrm>
            <a:off x="4648200" y="1443989"/>
            <a:ext cx="4343400" cy="2804161"/>
          </a:xfrm>
          <a:prstGeom prst="rect">
            <a:avLst/>
          </a:prstGeom>
        </p:spPr>
        <p:txBody>
          <a:bodyPr/>
          <a:lstStyle/>
          <a:p>
            <a:pPr marL="0" indent="0" defTabSz="318897">
              <a:lnSpc>
                <a:spcPct val="80000"/>
              </a:lnSpc>
              <a:spcBef>
                <a:spcPts val="600"/>
              </a:spcBef>
              <a:buSzTx/>
              <a:buNone/>
              <a:defRPr sz="1953">
                <a:solidFill>
                  <a:srgbClr val="001D5D"/>
                </a:solidFill>
              </a:defRPr>
            </a:pPr>
            <a:r>
              <a:t>Accessibility Information </a:t>
            </a:r>
            <a:endParaRPr sz="837"/>
          </a:p>
          <a:p>
            <a:pPr marL="0" indent="0" defTabSz="318897">
              <a:lnSpc>
                <a:spcPct val="80000"/>
              </a:lnSpc>
              <a:spcBef>
                <a:spcPts val="600"/>
              </a:spcBef>
              <a:buSzTx/>
              <a:buNone/>
              <a:defRPr sz="1953">
                <a:solidFill>
                  <a:srgbClr val="001D5D"/>
                </a:solidFill>
              </a:defRPr>
            </a:pPr>
            <a:r>
              <a:t>Technology Specialist </a:t>
            </a:r>
            <a:endParaRPr sz="837"/>
          </a:p>
          <a:p>
            <a:pPr marL="0" indent="0" defTabSz="318897">
              <a:lnSpc>
                <a:spcPct val="80000"/>
              </a:lnSpc>
              <a:spcBef>
                <a:spcPts val="600"/>
              </a:spcBef>
              <a:buSzTx/>
              <a:buNone/>
              <a:defRPr sz="1953">
                <a:solidFill>
                  <a:srgbClr val="001D5D"/>
                </a:solidFill>
              </a:defRPr>
            </a:pPr>
            <a:r>
              <a:t>and Advocate.</a:t>
            </a:r>
            <a:br/>
            <a:endParaRPr sz="2604"/>
          </a:p>
          <a:p>
            <a:pPr marL="0" indent="0" defTabSz="318897">
              <a:lnSpc>
                <a:spcPct val="80000"/>
              </a:lnSpc>
              <a:spcBef>
                <a:spcPts val="600"/>
              </a:spcBef>
              <a:buSzTx/>
              <a:buNone/>
              <a:defRPr sz="1674" b="1">
                <a:solidFill>
                  <a:srgbClr val="001D5D"/>
                </a:solidFill>
              </a:defRPr>
            </a:pPr>
            <a:endParaRPr sz="2604"/>
          </a:p>
          <a:p>
            <a:pPr marL="0" indent="0" defTabSz="318897">
              <a:lnSpc>
                <a:spcPct val="80000"/>
              </a:lnSpc>
              <a:spcBef>
                <a:spcPts val="600"/>
              </a:spcBef>
              <a:buSzTx/>
              <a:buNone/>
              <a:defRPr sz="1302">
                <a:solidFill>
                  <a:srgbClr val="001D5D"/>
                </a:solidFill>
              </a:defRPr>
            </a:pPr>
            <a:r>
              <a:t>“One can never consent to creep </a:t>
            </a:r>
            <a:endParaRPr sz="837"/>
          </a:p>
          <a:p>
            <a:pPr marL="0" indent="0" defTabSz="318897">
              <a:lnSpc>
                <a:spcPct val="80000"/>
              </a:lnSpc>
              <a:spcBef>
                <a:spcPts val="600"/>
              </a:spcBef>
              <a:buSzTx/>
              <a:buNone/>
              <a:defRPr sz="1302">
                <a:solidFill>
                  <a:srgbClr val="001D5D"/>
                </a:solidFill>
              </a:defRPr>
            </a:pPr>
            <a:r>
              <a:t> when one feels an impulse to soar.”</a:t>
            </a:r>
            <a:endParaRPr sz="837"/>
          </a:p>
          <a:p>
            <a:pPr marL="0" indent="0" defTabSz="318897">
              <a:lnSpc>
                <a:spcPct val="80000"/>
              </a:lnSpc>
              <a:spcBef>
                <a:spcPts val="600"/>
              </a:spcBef>
              <a:buSzTx/>
              <a:buNone/>
              <a:defRPr sz="1860">
                <a:solidFill>
                  <a:srgbClr val="001D5D"/>
                </a:solidFill>
              </a:defRPr>
            </a:pPr>
            <a:endParaRPr sz="837"/>
          </a:p>
          <a:p>
            <a:pPr marL="0" indent="0" defTabSz="318897">
              <a:lnSpc>
                <a:spcPct val="80000"/>
              </a:lnSpc>
              <a:spcBef>
                <a:spcPts val="600"/>
              </a:spcBef>
              <a:buSzTx/>
              <a:buNone/>
              <a:defRPr sz="837">
                <a:solidFill>
                  <a:srgbClr val="001D5D"/>
                </a:solidFill>
              </a:defRPr>
            </a:pPr>
            <a:r>
              <a:t>Helen Keller, American social activist, 1880-1968</a:t>
            </a:r>
          </a:p>
        </p:txBody>
      </p:sp>
      <p:pic>
        <p:nvPicPr>
          <p:cNvPr id="200" name="image4.jpeg" descr="a soaring eagle is David's logo&#10;"/>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Layer>
                </a14:imgProps>
              </a:ext>
            </a:extLst>
          </a:blip>
          <a:stretch>
            <a:fillRect/>
          </a:stretch>
        </p:blipFill>
        <p:spPr>
          <a:xfrm>
            <a:off x="76200" y="351253"/>
            <a:ext cx="4394200" cy="4394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body" idx="1"/>
          </p:nvPr>
        </p:nvSpPr>
        <p:spPr>
          <a:xfrm>
            <a:off x="547007" y="1125821"/>
            <a:ext cx="7239001" cy="3808129"/>
          </a:xfrm>
          <a:prstGeom prst="rect">
            <a:avLst/>
          </a:prstGeom>
        </p:spPr>
        <p:txBody>
          <a:bodyPr/>
          <a:lstStyle/>
          <a:p>
            <a:pPr marL="0" indent="0">
              <a:lnSpc>
                <a:spcPct val="150000"/>
              </a:lnSpc>
              <a:buSzTx/>
              <a:buNone/>
              <a:defRPr sz="1800" b="1"/>
            </a:pPr>
            <a:r>
              <a:rPr dirty="0"/>
              <a:t>David Best</a:t>
            </a:r>
            <a:r>
              <a:rPr b="0" dirty="0"/>
              <a:t>, Accessibility Information Technology Specialist </a:t>
            </a:r>
            <a:r>
              <a:rPr b="0" i="1" dirty="0"/>
              <a:t>and </a:t>
            </a:r>
            <a:r>
              <a:rPr b="0" dirty="0"/>
              <a:t>Advocate</a:t>
            </a:r>
            <a:br>
              <a:rPr b="0" dirty="0"/>
            </a:br>
            <a:r>
              <a:rPr b="0" dirty="0"/>
              <a:t>416</a:t>
            </a:r>
            <a:r>
              <a:rPr lang="en-US" b="0" dirty="0"/>
              <a:t>.</a:t>
            </a:r>
            <a:r>
              <a:rPr b="0" dirty="0"/>
              <a:t>258</a:t>
            </a:r>
            <a:r>
              <a:rPr lang="en-US" b="0" dirty="0"/>
              <a:t>.</a:t>
            </a:r>
            <a:r>
              <a:rPr b="0" dirty="0"/>
              <a:t>5894</a:t>
            </a:r>
            <a:br>
              <a:rPr b="0" dirty="0"/>
            </a:br>
            <a:r>
              <a:rPr b="0" dirty="0">
                <a:solidFill>
                  <a:srgbClr val="BBCBF5"/>
                </a:solidFill>
                <a:uFill>
                  <a:solidFill>
                    <a:srgbClr val="C573D2"/>
                  </a:solidFill>
                </a:uFill>
              </a:rPr>
              <a:t>david.best@inclusivemedia.ca</a:t>
            </a:r>
            <a:br>
              <a:rPr dirty="0"/>
            </a:br>
            <a:r>
              <a:rPr dirty="0" err="1"/>
              <a:t>www.david.best</a:t>
            </a:r>
            <a:endParaRPr dirty="0"/>
          </a:p>
          <a:p>
            <a:pPr marL="0" indent="0">
              <a:buSzTx/>
              <a:buNone/>
              <a:defRPr sz="1800"/>
            </a:pPr>
            <a:endParaRPr dirty="0"/>
          </a:p>
          <a:p>
            <a:pPr marL="0" indent="0">
              <a:buSzTx/>
              <a:buNone/>
              <a:defRPr sz="2000" b="1">
                <a:solidFill>
                  <a:srgbClr val="FFEEBC"/>
                </a:solidFill>
              </a:defRPr>
            </a:pPr>
            <a:r>
              <a:rPr dirty="0"/>
              <a:t>We help make your work accessible to everyone</a:t>
            </a:r>
          </a:p>
          <a:p>
            <a:pPr marL="0" indent="0">
              <a:buSzTx/>
              <a:buNone/>
              <a:defRPr sz="1800" b="1">
                <a:solidFill>
                  <a:srgbClr val="FFDE7E"/>
                </a:solidFill>
              </a:defRPr>
            </a:pPr>
            <a:r>
              <a:rPr dirty="0"/>
              <a:t>inclusive media &amp; design  </a:t>
            </a:r>
            <a:r>
              <a:rPr dirty="0">
                <a:solidFill>
                  <a:srgbClr val="FFFFFF"/>
                </a:solidFill>
              </a:rPr>
              <a:t>(Toronto)</a:t>
            </a:r>
            <a:br>
              <a:rPr dirty="0">
                <a:solidFill>
                  <a:srgbClr val="FFFFFF"/>
                </a:solidFill>
              </a:rPr>
            </a:br>
            <a:br>
              <a:rPr dirty="0">
                <a:solidFill>
                  <a:srgbClr val="FFFFFF"/>
                </a:solidFill>
              </a:rPr>
            </a:br>
            <a:r>
              <a:rPr dirty="0" err="1">
                <a:solidFill>
                  <a:srgbClr val="FFFFFF"/>
                </a:solidFill>
              </a:rPr>
              <a:t>www.inclusivemedia.ca</a:t>
            </a:r>
            <a:endParaRPr dirty="0">
              <a:solidFill>
                <a:srgbClr val="FFFFFF"/>
              </a:solidFill>
            </a:endParaRPr>
          </a:p>
        </p:txBody>
      </p:sp>
      <p:sp>
        <p:nvSpPr>
          <p:cNvPr id="299" name="Shape 299"/>
          <p:cNvSpPr>
            <a:spLocks noGrp="1"/>
          </p:cNvSpPr>
          <p:nvPr>
            <p:ph type="title"/>
          </p:nvPr>
        </p:nvSpPr>
        <p:spPr>
          <a:xfrm>
            <a:off x="514351" y="406401"/>
            <a:ext cx="7598569" cy="1092201"/>
          </a:xfrm>
          <a:prstGeom prst="rect">
            <a:avLst/>
          </a:prstGeom>
        </p:spPr>
        <p:txBody>
          <a:bodyPr/>
          <a:lstStyle/>
          <a:p>
            <a:pPr>
              <a:defRPr sz="3200"/>
            </a:pPr>
            <a:r>
              <a:rPr dirty="0"/>
              <a:t>Thank </a:t>
            </a:r>
            <a:r>
              <a:rPr sz="4000" dirty="0"/>
              <a:t>YOU</a:t>
            </a:r>
            <a:r>
              <a:rPr lang="en-US" sz="4000" dirty="0"/>
              <a:t>!</a:t>
            </a:r>
            <a:endParaRPr sz="4000" dirty="0"/>
          </a:p>
        </p:txBody>
      </p:sp>
      <p:pic>
        <p:nvPicPr>
          <p:cNvPr id="300"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442219" y="274833"/>
            <a:ext cx="1428545" cy="1205335"/>
          </a:xfrm>
          <a:prstGeom prst="rect">
            <a:avLst/>
          </a:prstGeom>
          <a:ln w="12700">
            <a:miter lim="400000"/>
          </a:ln>
        </p:spPr>
      </p:pic>
      <p:pic>
        <p:nvPicPr>
          <p:cNvPr id="301"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594619" y="427232"/>
            <a:ext cx="1428545" cy="1205336"/>
          </a:xfrm>
          <a:prstGeom prst="rect">
            <a:avLst/>
          </a:prstGeom>
          <a:ln w="12700">
            <a:miter lim="400000"/>
          </a:ln>
        </p:spPr>
      </p:pic>
      <p:pic>
        <p:nvPicPr>
          <p:cNvPr id="302"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747019" y="579632"/>
            <a:ext cx="1428545" cy="1205336"/>
          </a:xfrm>
          <a:prstGeom prst="rect">
            <a:avLst/>
          </a:prstGeom>
          <a:ln w="12700">
            <a:miter lim="400000"/>
          </a:ln>
        </p:spPr>
      </p:pic>
      <p:pic>
        <p:nvPicPr>
          <p:cNvPr id="303"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899419" y="732032"/>
            <a:ext cx="1428545" cy="1205336"/>
          </a:xfrm>
          <a:prstGeom prst="rect">
            <a:avLst/>
          </a:prstGeom>
          <a:ln w="12700">
            <a:miter lim="400000"/>
          </a:ln>
        </p:spPr>
      </p:pic>
      <p:pic>
        <p:nvPicPr>
          <p:cNvPr id="304" name="image11.png" descr="inclusive's logo&#10;"/>
          <p:cNvPicPr>
            <a:picLocks noChangeAspect="1"/>
          </p:cNvPicPr>
          <p:nvPr/>
        </p:nvPicPr>
        <p:blipFill>
          <a:blip r:embed="rId3">
            <a:extLst/>
          </a:blip>
          <a:stretch>
            <a:fillRect/>
          </a:stretch>
        </p:blipFill>
        <p:spPr>
          <a:xfrm>
            <a:off x="7253109" y="3562350"/>
            <a:ext cx="1320801" cy="11144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body" idx="1"/>
          </p:nvPr>
        </p:nvSpPr>
        <p:spPr>
          <a:xfrm>
            <a:off x="514351" y="1606550"/>
            <a:ext cx="7598569" cy="2736851"/>
          </a:xfrm>
          <a:prstGeom prst="rect">
            <a:avLst/>
          </a:prstGeom>
        </p:spPr>
        <p:txBody>
          <a:bodyPr/>
          <a:lstStyle/>
          <a:p>
            <a:r>
              <a:rPr lang="en-US" dirty="0"/>
              <a:t>A greater level of understanding in the business need for flexibility and community engagement. sustainable growth in revenue, return on investment, and profitability is not just about legal compliance.</a:t>
            </a:r>
          </a:p>
          <a:p>
            <a:r>
              <a:rPr lang="en-US" dirty="0"/>
              <a:t>A greater appreciation for product and service standards. A competitive advantage is built upon talent and market growth.</a:t>
            </a:r>
          </a:p>
          <a:p>
            <a:r>
              <a:rPr lang="en-US" dirty="0"/>
              <a:t>Motivate to embrace change, and create a business model that enables people. Innovation and collaboration is at the intersection where humans and machines connect.</a:t>
            </a:r>
          </a:p>
        </p:txBody>
      </p:sp>
      <p:pic>
        <p:nvPicPr>
          <p:cNvPr id="206" name="image5.jpg" descr="the toronto skyline on a summer evening"/>
          <p:cNvPicPr>
            <a:picLocks noChangeAspect="1"/>
          </p:cNvPicPr>
          <p:nvPr/>
        </p:nvPicPr>
        <p:blipFill>
          <a:blip r:embed="rId3">
            <a:extLst/>
          </a:blip>
          <a:stretch>
            <a:fillRect/>
          </a:stretch>
        </p:blipFill>
        <p:spPr>
          <a:xfrm>
            <a:off x="0" y="0"/>
            <a:ext cx="9144000" cy="5143500"/>
          </a:xfrm>
          <a:prstGeom prst="rect">
            <a:avLst/>
          </a:prstGeom>
          <a:ln w="12700">
            <a:miter lim="400000"/>
          </a:ln>
        </p:spPr>
      </p:pic>
      <p:sp>
        <p:nvSpPr>
          <p:cNvPr id="2" name="Title 1"/>
          <p:cNvSpPr>
            <a:spLocks noGrp="1"/>
          </p:cNvSpPr>
          <p:nvPr>
            <p:ph type="title"/>
          </p:nvPr>
        </p:nvSpPr>
        <p:spPr/>
        <p:txBody>
          <a:bodyPr/>
          <a:lstStyle/>
          <a:p>
            <a:r>
              <a:rPr lang="en-US" dirty="0"/>
              <a:t>Learning Objectives</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xfrm>
            <a:off x="762000" y="361950"/>
            <a:ext cx="7620000" cy="1063229"/>
          </a:xfrm>
          <a:prstGeom prst="rect">
            <a:avLst/>
          </a:prstGeom>
        </p:spPr>
        <p:txBody>
          <a:bodyPr/>
          <a:lstStyle>
            <a:lvl1pPr defTabSz="850391">
              <a:defRPr sz="3200"/>
            </a:lvl1pPr>
          </a:lstStyle>
          <a:p>
            <a:r>
              <a:rPr lang="en-US" dirty="0"/>
              <a:t>Leading With Purpose</a:t>
            </a:r>
            <a:endParaRPr dirty="0"/>
          </a:p>
        </p:txBody>
      </p:sp>
      <p:sp>
        <p:nvSpPr>
          <p:cNvPr id="231" name="Shape 231"/>
          <p:cNvSpPr>
            <a:spLocks noGrp="1"/>
          </p:cNvSpPr>
          <p:nvPr>
            <p:ph type="body" idx="1"/>
          </p:nvPr>
        </p:nvSpPr>
        <p:spPr>
          <a:xfrm>
            <a:off x="762000" y="1425179"/>
            <a:ext cx="7471543" cy="2895600"/>
          </a:xfrm>
          <a:prstGeom prst="rect">
            <a:avLst/>
          </a:prstGeom>
        </p:spPr>
        <p:txBody>
          <a:bodyPr>
            <a:normAutofit lnSpcReduction="10000"/>
          </a:bodyPr>
          <a:lstStyle/>
          <a:p>
            <a:pPr marL="1206500" indent="-1206500">
              <a:buSzTx/>
              <a:buNone/>
              <a:defRPr sz="2800"/>
            </a:pPr>
            <a:r>
              <a:rPr lang="en-US" dirty="0"/>
              <a:t>LEADER: Learn, Empower, Adapt, </a:t>
            </a:r>
            <a:br>
              <a:rPr lang="en-US" dirty="0"/>
            </a:br>
            <a:r>
              <a:rPr lang="en-US" dirty="0"/>
              <a:t> Delegate, Engage, Reflect</a:t>
            </a:r>
          </a:p>
          <a:p>
            <a:pPr marL="0" indent="0">
              <a:buSzTx/>
              <a:buNone/>
              <a:defRPr sz="2800"/>
            </a:pPr>
            <a:endParaRPr lang="en-US" dirty="0"/>
          </a:p>
          <a:p>
            <a:pPr marL="1347788" indent="-1347788">
              <a:buSzTx/>
              <a:buNone/>
              <a:defRPr sz="2800"/>
            </a:pPr>
            <a:r>
              <a:rPr lang="en-US" dirty="0"/>
              <a:t>"Management is doing things right; </a:t>
            </a:r>
            <a:br>
              <a:rPr lang="en-US" dirty="0"/>
            </a:br>
            <a:r>
              <a:rPr lang="en-US" dirty="0"/>
              <a:t>  leadership is doing the right things."</a:t>
            </a:r>
          </a:p>
          <a:p>
            <a:pPr marL="3652838" indent="0">
              <a:buSzTx/>
              <a:buNone/>
              <a:defRPr sz="2800"/>
            </a:pPr>
            <a:r>
              <a:rPr lang="en-US" dirty="0">
                <a:solidFill>
                  <a:srgbClr val="FFFFEC"/>
                </a:solidFill>
              </a:rPr>
              <a:t>– Peter F. Drucker</a:t>
            </a:r>
          </a:p>
          <a:p>
            <a:pPr marL="0" indent="0">
              <a:buSzTx/>
              <a:buNone/>
              <a:defRPr sz="2800"/>
            </a:pPr>
            <a:endParaRPr dirty="0"/>
          </a:p>
        </p:txBody>
      </p:sp>
    </p:spTree>
    <p:extLst>
      <p:ext uri="{BB962C8B-B14F-4D97-AF65-F5344CB8AC3E}">
        <p14:creationId xmlns:p14="http://schemas.microsoft.com/office/powerpoint/2010/main" val="332881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1">
                                            <p:txEl>
                                              <p:pRg st="2" end="2"/>
                                            </p:txEl>
                                          </p:spTgt>
                                        </p:tgtEl>
                                        <p:attrNameLst>
                                          <p:attrName>style.visibility</p:attrName>
                                        </p:attrNameLst>
                                      </p:cBhvr>
                                      <p:to>
                                        <p:strVal val="visible"/>
                                      </p:to>
                                    </p:set>
                                    <p:animEffect transition="in" filter="dissolve">
                                      <p:cBhvr>
                                        <p:cTn id="7" dur="500"/>
                                        <p:tgtEl>
                                          <p:spTgt spid="23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1">
                                            <p:txEl>
                                              <p:pRg st="3" end="3"/>
                                            </p:txEl>
                                          </p:spTgt>
                                        </p:tgtEl>
                                        <p:attrNameLst>
                                          <p:attrName>style.visibility</p:attrName>
                                        </p:attrNameLst>
                                      </p:cBhvr>
                                      <p:to>
                                        <p:strVal val="visible"/>
                                      </p:to>
                                    </p:set>
                                    <p:animEffect transition="in" filter="dissolve">
                                      <p:cBhvr>
                                        <p:cTn id="10" dur="500"/>
                                        <p:tgtEl>
                                          <p:spTgt spid="2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7344A-D404-E445-9931-BB395051198E}"/>
              </a:ext>
            </a:extLst>
          </p:cNvPr>
          <p:cNvSpPr/>
          <p:nvPr/>
        </p:nvSpPr>
        <p:spPr>
          <a:xfrm>
            <a:off x="-141890" y="0"/>
            <a:ext cx="9270124" cy="5143500"/>
          </a:xfrm>
          <a:prstGeom prst="rect">
            <a:avLst/>
          </a:prstGeom>
          <a:solidFill>
            <a:srgbClr val="FFFFFF"/>
          </a:solidFill>
          <a:ln w="19050" cap="rnd">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34" y="609788"/>
            <a:ext cx="8718331" cy="4981903"/>
          </a:xfrm>
          <a:prstGeom prst="rect">
            <a:avLst/>
          </a:prstGeom>
        </p:spPr>
      </p:pic>
    </p:spTree>
    <p:extLst>
      <p:ext uri="{BB962C8B-B14F-4D97-AF65-F5344CB8AC3E}">
        <p14:creationId xmlns:p14="http://schemas.microsoft.com/office/powerpoint/2010/main" val="13797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514351" y="457201"/>
            <a:ext cx="7598569" cy="1092201"/>
          </a:xfrm>
          <a:prstGeom prst="rect">
            <a:avLst/>
          </a:prstGeom>
        </p:spPr>
        <p:txBody>
          <a:bodyPr/>
          <a:lstStyle>
            <a:lvl1pPr>
              <a:defRPr sz="3200"/>
            </a:lvl1pPr>
          </a:lstStyle>
          <a:p>
            <a:r>
              <a:rPr lang="en-CA" dirty="0"/>
              <a:t>Leading With Passion</a:t>
            </a:r>
            <a:endParaRPr dirty="0"/>
          </a:p>
        </p:txBody>
      </p:sp>
      <p:sp>
        <p:nvSpPr>
          <p:cNvPr id="219" name="Shape 219"/>
          <p:cNvSpPr>
            <a:spLocks noGrp="1"/>
          </p:cNvSpPr>
          <p:nvPr>
            <p:ph type="body" idx="1"/>
          </p:nvPr>
        </p:nvSpPr>
        <p:spPr>
          <a:xfrm>
            <a:off x="762000" y="1645921"/>
            <a:ext cx="7867650" cy="2326990"/>
          </a:xfrm>
          <a:prstGeom prst="rect">
            <a:avLst/>
          </a:prstGeom>
        </p:spPr>
        <p:txBody>
          <a:bodyPr>
            <a:normAutofit/>
          </a:bodyPr>
          <a:lstStyle/>
          <a:p>
            <a:pPr marL="0" indent="0">
              <a:buSzTx/>
              <a:buNone/>
              <a:defRPr sz="2800"/>
            </a:pPr>
            <a:r>
              <a:rPr lang="en-US" sz="2000" dirty="0"/>
              <a:t>“Innovation distinguishes between a leader and a follower.”</a:t>
            </a:r>
          </a:p>
          <a:p>
            <a:pPr marL="4405313" indent="0">
              <a:buSzTx/>
              <a:buNone/>
              <a:defRPr sz="2800"/>
            </a:pPr>
            <a:r>
              <a:rPr lang="en-US" sz="2000" dirty="0">
                <a:solidFill>
                  <a:srgbClr val="FFFFEC"/>
                </a:solidFill>
              </a:rPr>
              <a:t>   – Steve Jobs</a:t>
            </a:r>
          </a:p>
          <a:p>
            <a:pPr marL="0" indent="0">
              <a:buSzTx/>
              <a:buNone/>
              <a:defRPr sz="2800"/>
            </a:pPr>
            <a:endParaRPr lang="en-US" sz="2000" dirty="0"/>
          </a:p>
          <a:p>
            <a:pPr marL="1958975" indent="-1912938">
              <a:buSzTx/>
              <a:buNone/>
              <a:tabLst>
                <a:tab pos="3730625" algn="l"/>
              </a:tabLst>
              <a:defRPr sz="2800"/>
            </a:pPr>
            <a:r>
              <a:rPr lang="en-US" sz="2000" dirty="0"/>
              <a:t>Do what you love. Passion is everything. </a:t>
            </a:r>
            <a:br>
              <a:rPr lang="en-US" sz="2000" dirty="0"/>
            </a:br>
            <a:r>
              <a:rPr lang="en-US" sz="2000" dirty="0"/>
              <a:t>Innovation doesn’t happen without it. </a:t>
            </a:r>
            <a:br>
              <a:rPr lang="en-US" sz="2000" dirty="0"/>
            </a:br>
            <a:r>
              <a:rPr lang="en-US" sz="2000" dirty="0"/>
              <a:t>	Dig deep to identify your true passion. </a:t>
            </a:r>
          </a:p>
        </p:txBody>
      </p:sp>
    </p:spTree>
    <p:extLst>
      <p:ext uri="{BB962C8B-B14F-4D97-AF65-F5344CB8AC3E}">
        <p14:creationId xmlns:p14="http://schemas.microsoft.com/office/powerpoint/2010/main" val="17105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19">
                                            <p:bg/>
                                          </p:spTgt>
                                        </p:tgtEl>
                                        <p:attrNameLst>
                                          <p:attrName>style.visibility</p:attrName>
                                        </p:attrNameLst>
                                      </p:cBhvr>
                                      <p:to>
                                        <p:strVal val="visible"/>
                                      </p:to>
                                    </p:set>
                                    <p:animEffect transition="in" filter="dissolve">
                                      <p:cBhvr>
                                        <p:cTn id="7" dur="500"/>
                                        <p:tgtEl>
                                          <p:spTgt spid="219">
                                            <p:bg/>
                                          </p:spTgt>
                                        </p:tgtEl>
                                      </p:cBhvr>
                                    </p:animEffect>
                                  </p:childTnLst>
                                </p:cTn>
                              </p:par>
                              <p:par>
                                <p:cTn id="8" presetID="9" presetClass="entr" presetSubtype="0" fill="hold" grpId="0" nodeType="withEffect">
                                  <p:stCondLst>
                                    <p:cond delay="0"/>
                                  </p:stCondLst>
                                  <p:iterate>
                                    <p:tmAbs val="0"/>
                                  </p:iterate>
                                  <p:childTnLst>
                                    <p:set>
                                      <p:cBhvr>
                                        <p:cTn id="9" fill="hold"/>
                                        <p:tgtEl>
                                          <p:spTgt spid="219">
                                            <p:txEl>
                                              <p:pRg st="0" end="0"/>
                                            </p:txEl>
                                          </p:spTgt>
                                        </p:tgtEl>
                                        <p:attrNameLst>
                                          <p:attrName>style.visibility</p:attrName>
                                        </p:attrNameLst>
                                      </p:cBhvr>
                                      <p:to>
                                        <p:strVal val="visible"/>
                                      </p:to>
                                    </p:set>
                                    <p:animEffect transition="in" filter="dissolve">
                                      <p:cBhvr>
                                        <p:cTn id="10" dur="500"/>
                                        <p:tgtEl>
                                          <p:spTgt spid="219">
                                            <p:txEl>
                                              <p:pRg st="0" end="0"/>
                                            </p:txEl>
                                          </p:spTgt>
                                        </p:tgtEl>
                                      </p:cBhvr>
                                    </p:animEffect>
                                  </p:childTnLst>
                                </p:cTn>
                              </p:par>
                              <p:par>
                                <p:cTn id="11" presetID="9" presetClass="entr" presetSubtype="0" fill="hold" grpId="0" nodeType="withEffect">
                                  <p:stCondLst>
                                    <p:cond delay="0"/>
                                  </p:stCondLst>
                                  <p:iterate>
                                    <p:tmAbs val="0"/>
                                  </p:iterate>
                                  <p:childTnLst>
                                    <p:set>
                                      <p:cBhvr>
                                        <p:cTn id="12" fill="hold"/>
                                        <p:tgtEl>
                                          <p:spTgt spid="219">
                                            <p:txEl>
                                              <p:pRg st="1" end="1"/>
                                            </p:txEl>
                                          </p:spTgt>
                                        </p:tgtEl>
                                        <p:attrNameLst>
                                          <p:attrName>style.visibility</p:attrName>
                                        </p:attrNameLst>
                                      </p:cBhvr>
                                      <p:to>
                                        <p:strVal val="visible"/>
                                      </p:to>
                                    </p:set>
                                    <p:animEffect transition="in" filter="dissolve">
                                      <p:cBhvr>
                                        <p:cTn id="13" dur="500"/>
                                        <p:tgtEl>
                                          <p:spTgt spid="21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9">
                                            <p:txEl>
                                              <p:pRg st="3" end="3"/>
                                            </p:txEl>
                                          </p:spTgt>
                                        </p:tgtEl>
                                        <p:attrNameLst>
                                          <p:attrName>style.visibility</p:attrName>
                                        </p:attrNameLst>
                                      </p:cBhvr>
                                      <p:to>
                                        <p:strVal val="visible"/>
                                      </p:to>
                                    </p:set>
                                    <p:animEffect transition="in" filter="dissolve">
                                      <p:cBhvr>
                                        <p:cTn id="18" dur="500"/>
                                        <p:tgtEl>
                                          <p:spTgt spid="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uiExpan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514351" y="457201"/>
            <a:ext cx="7598569" cy="1092201"/>
          </a:xfrm>
          <a:prstGeom prst="rect">
            <a:avLst/>
          </a:prstGeom>
        </p:spPr>
        <p:txBody>
          <a:bodyPr/>
          <a:lstStyle>
            <a:lvl1pPr>
              <a:defRPr sz="3200"/>
            </a:lvl1pPr>
          </a:lstStyle>
          <a:p>
            <a:r>
              <a:rPr lang="en-CA" dirty="0"/>
              <a:t>Leading With Passion</a:t>
            </a:r>
            <a:endParaRPr dirty="0"/>
          </a:p>
        </p:txBody>
      </p:sp>
      <p:pic>
        <p:nvPicPr>
          <p:cNvPr id="6" name="JobsOnTimeAndGut">
            <a:hlinkClick r:id="" action="ppaction://media"/>
            <a:extLst>
              <a:ext uri="{FF2B5EF4-FFF2-40B4-BE49-F238E27FC236}">
                <a16:creationId xmlns:a16="http://schemas.microsoft.com/office/drawing/2014/main" id="{8E5F5FE8-CCA6-354C-B165-94D8CD6C133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92320" y="1307744"/>
            <a:ext cx="5114341" cy="3835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388227" y="432183"/>
            <a:ext cx="7598569" cy="1092201"/>
          </a:xfrm>
          <a:prstGeom prst="rect">
            <a:avLst/>
          </a:prstGeom>
        </p:spPr>
        <p:txBody>
          <a:bodyPr>
            <a:normAutofit/>
          </a:bodyPr>
          <a:lstStyle>
            <a:lvl1pPr>
              <a:defRPr sz="3200"/>
            </a:lvl1pPr>
          </a:lstStyle>
          <a:p>
            <a:r>
              <a:rPr lang="en-US" sz="2800" dirty="0"/>
              <a:t>Leading With Inspiration</a:t>
            </a:r>
            <a:endParaRPr sz="2800" dirty="0"/>
          </a:p>
        </p:txBody>
      </p:sp>
      <p:sp>
        <p:nvSpPr>
          <p:cNvPr id="225" name="Shape 225" descr="Tech arc"/>
          <p:cNvSpPr>
            <a:spLocks noGrp="1"/>
          </p:cNvSpPr>
          <p:nvPr>
            <p:ph type="body" idx="1"/>
          </p:nvPr>
        </p:nvSpPr>
        <p:spPr>
          <a:xfrm>
            <a:off x="514351" y="1414025"/>
            <a:ext cx="4057649" cy="3566948"/>
          </a:xfrm>
          <a:prstGeom prst="rect">
            <a:avLst/>
          </a:prstGeom>
        </p:spPr>
        <p:txBody>
          <a:bodyPr>
            <a:normAutofit lnSpcReduction="10000"/>
          </a:bodyPr>
          <a:lstStyle/>
          <a:p>
            <a:pPr marL="0" indent="0">
              <a:buSzTx/>
              <a:buNone/>
              <a:defRPr sz="2800"/>
            </a:pPr>
            <a:r>
              <a:rPr lang="en-US" dirty="0"/>
              <a:t>"The greatest leader is not  </a:t>
            </a:r>
            <a:br>
              <a:rPr lang="en-US" dirty="0"/>
            </a:br>
            <a:r>
              <a:rPr lang="en-US" dirty="0"/>
              <a:t> necessarily the one who </a:t>
            </a:r>
            <a:br>
              <a:rPr lang="en-US" dirty="0"/>
            </a:br>
            <a:r>
              <a:rPr lang="en-US" dirty="0"/>
              <a:t> does the greatest things.</a:t>
            </a:r>
          </a:p>
          <a:p>
            <a:pPr marL="0" indent="0">
              <a:buSzTx/>
              <a:buNone/>
              <a:defRPr sz="2800"/>
            </a:pPr>
            <a:r>
              <a:rPr lang="en-US" dirty="0"/>
              <a:t> He is the one that gets </a:t>
            </a:r>
            <a:br>
              <a:rPr lang="en-US" dirty="0"/>
            </a:br>
            <a:r>
              <a:rPr lang="en-US" dirty="0"/>
              <a:t> the people to do </a:t>
            </a:r>
            <a:br>
              <a:rPr lang="en-US" dirty="0"/>
            </a:br>
            <a:r>
              <a:rPr lang="en-US" dirty="0"/>
              <a:t> the greatest things.”</a:t>
            </a:r>
          </a:p>
          <a:p>
            <a:pPr marL="0" indent="0">
              <a:buSzTx/>
              <a:buNone/>
              <a:defRPr sz="2800"/>
            </a:pPr>
            <a:endParaRPr lang="en-US" sz="1000" dirty="0"/>
          </a:p>
          <a:p>
            <a:pPr marL="0" indent="0">
              <a:buSzTx/>
              <a:buNone/>
              <a:defRPr sz="2800"/>
            </a:pPr>
            <a:r>
              <a:rPr lang="en-US" sz="2000" dirty="0"/>
              <a:t>   Ronald Reagan with Mike Wallace</a:t>
            </a:r>
            <a:br>
              <a:rPr lang="en-US" sz="2000" dirty="0"/>
            </a:br>
            <a:r>
              <a:rPr lang="en-US" sz="2000" dirty="0"/>
              <a:t>   60 Minutes, December 14, 1975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915" y="-2436"/>
            <a:ext cx="411308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animEffect transition="in" filter="dissolve">
                                      <p:cBhvr>
                                        <p:cTn id="7" dur="500"/>
                                        <p:tgtEl>
                                          <p:spTgt spid="225">
                                            <p:bg/>
                                          </p:spTgt>
                                        </p:tgtEl>
                                      </p:cBhvr>
                                    </p:animEffect>
                                  </p:childTnLst>
                                </p:cTn>
                              </p:par>
                              <p:par>
                                <p:cTn id="8" presetID="9" presetClass="entr" presetSubtype="0" fill="hold" grpId="1" nodeType="withEffect">
                                  <p:stCondLst>
                                    <p:cond delay="0"/>
                                  </p:stCondLst>
                                  <p:iterate>
                                    <p:tmAbs val="0"/>
                                  </p:iterate>
                                  <p:childTnLst>
                                    <p:set>
                                      <p:cBhvr>
                                        <p:cTn id="9" fill="hold"/>
                                        <p:tgtEl>
                                          <p:spTgt spid="225">
                                            <p:txEl>
                                              <p:pRg st="0" end="0"/>
                                            </p:txEl>
                                          </p:spTgt>
                                        </p:tgtEl>
                                        <p:attrNameLst>
                                          <p:attrName>style.visibility</p:attrName>
                                        </p:attrNameLst>
                                      </p:cBhvr>
                                      <p:to>
                                        <p:strVal val="visible"/>
                                      </p:to>
                                    </p:set>
                                    <p:animEffect transition="in" filter="dissolve">
                                      <p:cBhvr>
                                        <p:cTn id="10" dur="500"/>
                                        <p:tgtEl>
                                          <p:spTgt spid="225">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25">
                                            <p:txEl>
                                              <p:pRg st="1" end="1"/>
                                            </p:txEl>
                                          </p:spTgt>
                                        </p:tgtEl>
                                        <p:attrNameLst>
                                          <p:attrName>style.visibility</p:attrName>
                                        </p:attrNameLst>
                                      </p:cBhvr>
                                      <p:to>
                                        <p:strVal val="visible"/>
                                      </p:to>
                                    </p:set>
                                    <p:animEffect transition="in" filter="dissolve">
                                      <p:cBhvr>
                                        <p:cTn id="13" dur="500"/>
                                        <p:tgtEl>
                                          <p:spTgt spid="225">
                                            <p:txEl>
                                              <p:pRg st="1" end="1"/>
                                            </p:txEl>
                                          </p:spTgt>
                                        </p:tgtEl>
                                      </p:cBhvr>
                                    </p:animEffect>
                                  </p:childTnLst>
                                </p:cTn>
                              </p:par>
                              <p:par>
                                <p:cTn id="14" presetID="9" presetClass="entr" presetSubtype="0" fill="hold" grpId="1" nodeType="withEffect">
                                  <p:stCondLst>
                                    <p:cond delay="0"/>
                                  </p:stCondLst>
                                  <p:iterate>
                                    <p:tmAbs val="0"/>
                                  </p:iterate>
                                  <p:childTnLst>
                                    <p:set>
                                      <p:cBhvr>
                                        <p:cTn id="15" fill="hold"/>
                                        <p:tgtEl>
                                          <p:spTgt spid="225">
                                            <p:txEl>
                                              <p:pRg st="3" end="3"/>
                                            </p:txEl>
                                          </p:spTgt>
                                        </p:tgtEl>
                                        <p:attrNameLst>
                                          <p:attrName>style.visibility</p:attrName>
                                        </p:attrNameLst>
                                      </p:cBhvr>
                                      <p:to>
                                        <p:strVal val="visible"/>
                                      </p:to>
                                    </p:set>
                                    <p:animEffect transition="in" filter="dissolve">
                                      <p:cBhvr>
                                        <p:cTn id="16" dur="500"/>
                                        <p:tgtEl>
                                          <p:spTgt spid="2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uiExpan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762000" y="361950"/>
            <a:ext cx="7620000" cy="1063229"/>
          </a:xfrm>
          <a:prstGeom prst="rect">
            <a:avLst/>
          </a:prstGeom>
        </p:spPr>
        <p:txBody>
          <a:bodyPr/>
          <a:lstStyle>
            <a:lvl1pPr defTabSz="850391">
              <a:defRPr sz="3200"/>
            </a:lvl1pPr>
          </a:lstStyle>
          <a:p>
            <a:r>
              <a:rPr lang="en-US" dirty="0"/>
              <a:t>Global Trends</a:t>
            </a:r>
            <a:endParaRPr dirty="0"/>
          </a:p>
        </p:txBody>
      </p:sp>
      <p:sp>
        <p:nvSpPr>
          <p:cNvPr id="236" name="Shape 236"/>
          <p:cNvSpPr>
            <a:spLocks noGrp="1"/>
          </p:cNvSpPr>
          <p:nvPr>
            <p:ph type="body" idx="1"/>
          </p:nvPr>
        </p:nvSpPr>
        <p:spPr>
          <a:xfrm>
            <a:off x="762000" y="1251757"/>
            <a:ext cx="6978869" cy="3448051"/>
          </a:xfrm>
          <a:prstGeom prst="rect">
            <a:avLst/>
          </a:prstGeom>
        </p:spPr>
        <p:txBody>
          <a:bodyPr>
            <a:noAutofit/>
          </a:bodyPr>
          <a:lstStyle/>
          <a:p>
            <a:pPr marL="0" indent="0">
              <a:lnSpc>
                <a:spcPct val="120000"/>
              </a:lnSpc>
              <a:buNone/>
              <a:defRPr sz="2100"/>
            </a:pPr>
            <a:r>
              <a:rPr lang="en-US" sz="2000" dirty="0"/>
              <a:t>There are two global trends driving the digital economy</a:t>
            </a:r>
            <a:br>
              <a:rPr lang="en-US" sz="2000" dirty="0"/>
            </a:br>
            <a:r>
              <a:rPr lang="en-US" sz="2000" dirty="0"/>
              <a:t>by seamlessly integrating machines and people:</a:t>
            </a:r>
          </a:p>
          <a:p>
            <a:pPr marL="342900" indent="-342900">
              <a:lnSpc>
                <a:spcPct val="120000"/>
              </a:lnSpc>
              <a:buFontTx/>
              <a:buAutoNum type="arabicPeriod"/>
              <a:defRPr sz="2100"/>
            </a:pPr>
            <a:r>
              <a:rPr lang="en-US" sz="2000" dirty="0"/>
              <a:t>Human Rights: People connecting together through a vast network, are closing the gap in cultural differences and levels of education.</a:t>
            </a:r>
          </a:p>
          <a:p>
            <a:pPr marL="342900" indent="-342900">
              <a:lnSpc>
                <a:spcPct val="120000"/>
              </a:lnSpc>
              <a:buFontTx/>
              <a:buAutoNum type="arabicPeriod"/>
              <a:defRPr sz="2100"/>
            </a:pPr>
            <a:r>
              <a:rPr lang="en-US" sz="2000" dirty="0"/>
              <a:t>Technology Innovation: Machines connected together through a network, provide big data analytics and artificial intelligence, for economic growth.</a:t>
            </a:r>
          </a:p>
        </p:txBody>
      </p:sp>
      <p:pic>
        <p:nvPicPr>
          <p:cNvPr id="49" name="Picture 48" descr="globe with inward curving arrow">
            <a:extLst>
              <a:ext uri="{FF2B5EF4-FFF2-40B4-BE49-F238E27FC236}">
                <a16:creationId xmlns:a16="http://schemas.microsoft.com/office/drawing/2014/main" id="{C08410FA-AEB8-1C49-9BA1-C7854255071D}"/>
              </a:ext>
            </a:extLst>
          </p:cNvPr>
          <p:cNvPicPr>
            <a:picLocks noChangeAspect="1"/>
          </p:cNvPicPr>
          <p:nvPr/>
        </p:nvPicPr>
        <p:blipFill>
          <a:blip r:embed="rId3">
            <a:alphaModFix amt="64000"/>
            <a:extLst/>
          </a:blip>
          <a:stretch>
            <a:fillRect/>
          </a:stretch>
        </p:blipFill>
        <p:spPr>
          <a:xfrm>
            <a:off x="8171202" y="4290257"/>
            <a:ext cx="421596" cy="409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
                                            <p:txEl>
                                              <p:pRg st="1" end="1"/>
                                            </p:txEl>
                                          </p:spTgt>
                                        </p:tgtEl>
                                        <p:attrNameLst>
                                          <p:attrName>style.visibility</p:attrName>
                                        </p:attrNameLst>
                                      </p:cBhvr>
                                      <p:to>
                                        <p:strVal val="visible"/>
                                      </p:to>
                                    </p:set>
                                    <p:animEffect transition="in" filter="dissolve">
                                      <p:cBhvr>
                                        <p:cTn id="7" dur="500"/>
                                        <p:tgtEl>
                                          <p:spTgt spid="2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6">
                                            <p:txEl>
                                              <p:pRg st="2" end="2"/>
                                            </p:txEl>
                                          </p:spTgt>
                                        </p:tgtEl>
                                        <p:attrNameLst>
                                          <p:attrName>style.visibility</p:attrName>
                                        </p:attrNameLst>
                                      </p:cBhvr>
                                      <p:to>
                                        <p:strVal val="visible"/>
                                      </p:to>
                                    </p:set>
                                    <p:animEffect transition="in" filter="dissolve">
                                      <p:cBhvr>
                                        <p:cTn id="12" dur="5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lestial">
  <a:themeElements>
    <a:clrScheme name="Celestial">
      <a:dk1>
        <a:srgbClr val="000000"/>
      </a:dk1>
      <a:lt1>
        <a:srgbClr val="FFFFFF"/>
      </a:lt1>
      <a:dk2>
        <a:srgbClr val="A7A7A7"/>
      </a:dk2>
      <a:lt2>
        <a:srgbClr val="535353"/>
      </a:lt2>
      <a:accent1>
        <a:srgbClr val="AC3EC1"/>
      </a:accent1>
      <a:accent2>
        <a:srgbClr val="477BD1"/>
      </a:accent2>
      <a:accent3>
        <a:srgbClr val="46B298"/>
      </a:accent3>
      <a:accent4>
        <a:srgbClr val="90BA4C"/>
      </a:accent4>
      <a:accent5>
        <a:srgbClr val="DD9D31"/>
      </a:accent5>
      <a:accent6>
        <a:srgbClr val="E25247"/>
      </a:accent6>
      <a:hlink>
        <a:srgbClr val="0000FF"/>
      </a:hlink>
      <a:folHlink>
        <a:srgbClr val="FF00FF"/>
      </a:folHlink>
    </a:clrScheme>
    <a:fontScheme name="Celestial">
      <a:majorFont>
        <a:latin typeface="Helvetica Neue"/>
        <a:ea typeface="Helvetica Neue"/>
        <a:cs typeface="Helvetica Neue"/>
      </a:majorFont>
      <a:minorFont>
        <a:latin typeface="Helvetica"/>
        <a:ea typeface="Helvetica"/>
        <a:cs typeface="Helvetica"/>
      </a:minorFont>
    </a:fontScheme>
    <a:fmtScheme name="Celest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elestial">
  <a:themeElements>
    <a:clrScheme name="Celestial">
      <a:dk1>
        <a:srgbClr val="000000"/>
      </a:dk1>
      <a:lt1>
        <a:srgbClr val="FFFFFF"/>
      </a:lt1>
      <a:dk2>
        <a:srgbClr val="A7A7A7"/>
      </a:dk2>
      <a:lt2>
        <a:srgbClr val="535353"/>
      </a:lt2>
      <a:accent1>
        <a:srgbClr val="AC3EC1"/>
      </a:accent1>
      <a:accent2>
        <a:srgbClr val="477BD1"/>
      </a:accent2>
      <a:accent3>
        <a:srgbClr val="46B298"/>
      </a:accent3>
      <a:accent4>
        <a:srgbClr val="90BA4C"/>
      </a:accent4>
      <a:accent5>
        <a:srgbClr val="DD9D31"/>
      </a:accent5>
      <a:accent6>
        <a:srgbClr val="E25247"/>
      </a:accent6>
      <a:hlink>
        <a:srgbClr val="0000FF"/>
      </a:hlink>
      <a:folHlink>
        <a:srgbClr val="FF00FF"/>
      </a:folHlink>
    </a:clrScheme>
    <a:fontScheme name="Celestial">
      <a:majorFont>
        <a:latin typeface="Helvetica Neue"/>
        <a:ea typeface="Helvetica Neue"/>
        <a:cs typeface="Helvetica Neue"/>
      </a:majorFont>
      <a:minorFont>
        <a:latin typeface="Helvetica"/>
        <a:ea typeface="Helvetica"/>
        <a:cs typeface="Helvetica"/>
      </a:minorFont>
    </a:fontScheme>
    <a:fmtScheme name="Celest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4564</TotalTime>
  <Words>5859</Words>
  <Application>Microsoft Macintosh PowerPoint</Application>
  <PresentationFormat>On-screen Show (16:9)</PresentationFormat>
  <Paragraphs>482</Paragraphs>
  <Slides>20</Slides>
  <Notes>20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Helvetica Neue</vt:lpstr>
      <vt:lpstr>Celestial</vt:lpstr>
      <vt:lpstr>The Leadership  of Accessibility</vt:lpstr>
      <vt:lpstr>David Best</vt:lpstr>
      <vt:lpstr>Learning Objectives</vt:lpstr>
      <vt:lpstr>Leading With Purpose</vt:lpstr>
      <vt:lpstr>PowerPoint Presentation</vt:lpstr>
      <vt:lpstr>Leading With Passion</vt:lpstr>
      <vt:lpstr>Leading With Passion</vt:lpstr>
      <vt:lpstr>Leading With Inspiration</vt:lpstr>
      <vt:lpstr>Global Trends</vt:lpstr>
      <vt:lpstr>Bridging The Divide</vt:lpstr>
      <vt:lpstr>Design Barriers</vt:lpstr>
      <vt:lpstr>Breaking The Design Barrier</vt:lpstr>
      <vt:lpstr>integrating Real-life experiences into the design model</vt:lpstr>
      <vt:lpstr>Inclusion</vt:lpstr>
      <vt:lpstr>Knowledge IS Power</vt:lpstr>
      <vt:lpstr>Usability Is Enabling</vt:lpstr>
      <vt:lpstr>Active Is Inclusive</vt:lpstr>
      <vt:lpstr>Stability is Satisfaction</vt:lpstr>
      <vt:lpstr>Conclusion</vt:lpstr>
      <vt:lpstr>Thank YOU!</vt:lpstr>
    </vt:vector>
  </TitlesOfParts>
  <Manager>Rob Harvie</Manager>
  <Company>Inclusive Media and Design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Value  of Accessibility</dc:title>
  <dc:subject/>
  <dc:creator>David Best</dc:creator>
  <cp:keywords/>
  <dc:description/>
  <cp:lastModifiedBy>rob harvie</cp:lastModifiedBy>
  <cp:revision>191</cp:revision>
  <dcterms:modified xsi:type="dcterms:W3CDTF">2019-03-20T20:14:36Z</dcterms:modified>
  <cp:category/>
</cp:coreProperties>
</file>