
<file path=[Content_Types].xml><?xml version="1.0" encoding="utf-8"?>
<Types xmlns="http://schemas.openxmlformats.org/package/2006/content-types">
  <Default Extension="png" ContentType="image/png"/>
  <Default Extension="mp3" ContentType="audio/mpeg"/>
  <Default Extension="jpeg" ContentType="image/jpeg"/>
  <Default Extension="aif" ContentType="audio/unknown"/>
  <Default Extension="rels" ContentType="application/vnd.openxmlformats-package.relationships+xml"/>
  <Default Extension="xml" ContentType="application/xml"/>
  <Default Extension="wdp" ContentType="image/vnd.ms-photo"/>
  <Default Extension="tif" ContentType="image/t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5" r:id="rId14"/>
    <p:sldId id="269" r:id="rId15"/>
    <p:sldId id="270" r:id="rId16"/>
    <p:sldId id="271" r:id="rId17"/>
    <p:sldId id="272" r:id="rId18"/>
    <p:sldId id="273" r:id="rId19"/>
    <p:sldId id="274" r:id="rId20"/>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BC55"/>
    <a:srgbClr val="369F46"/>
    <a:srgbClr val="49C2ED"/>
    <a:srgbClr val="2B8238"/>
    <a:srgbClr val="BBCBF5"/>
    <a:srgbClr val="8ED4C3"/>
    <a:srgbClr val="EBB9D0"/>
    <a:srgbClr val="FFC9E2"/>
    <a:srgbClr val="BACAF4"/>
    <a:srgbClr val="DAE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2CDE9"/>
          </a:solidFill>
        </a:fill>
      </a:tcStyle>
    </a:wholeTbl>
    <a:band2H>
      <a:tcTxStyle/>
      <a:tcStyle>
        <a:tcBdr/>
        <a:fill>
          <a:solidFill>
            <a:srgbClr val="F1E8F4"/>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E4DD"/>
          </a:solidFill>
        </a:fill>
      </a:tcStyle>
    </a:wholeTbl>
    <a:band2H>
      <a:tcTxStyle/>
      <a:tcStyle>
        <a:tcBdr/>
        <a:fill>
          <a:solidFill>
            <a:srgbClr val="E8F2EF"/>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4CFCE"/>
          </a:solidFill>
        </a:fill>
      </a:tcStyle>
    </a:wholeTbl>
    <a:band2H>
      <a:tcTxStyle/>
      <a:tcStyle>
        <a:tcBdr/>
        <a:fill>
          <a:solidFill>
            <a:srgbClr val="FAE9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0"/>
    <p:restoredTop sz="60176"/>
  </p:normalViewPr>
  <p:slideViewPr>
    <p:cSldViewPr snapToGrid="0" snapToObjects="1" showGuides="1">
      <p:cViewPr varScale="1">
        <p:scale>
          <a:sx n="76" d="100"/>
          <a:sy n="76" d="100"/>
        </p:scale>
        <p:origin x="1776"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xfrm>
            <a:off x="1143000" y="685800"/>
            <a:ext cx="4572000" cy="3429000"/>
          </a:xfrm>
          <a:prstGeom prst="rect">
            <a:avLst/>
          </a:prstGeom>
        </p:spPr>
        <p:txBody>
          <a:bodyPr/>
          <a:lstStyle/>
          <a:p>
            <a:endParaRPr/>
          </a:p>
        </p:txBody>
      </p:sp>
      <p:sp>
        <p:nvSpPr>
          <p:cNvPr id="192" name="Shape 19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71074854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xfrm>
            <a:off x="381000" y="685800"/>
            <a:ext cx="6096000" cy="3429000"/>
          </a:xfrm>
          <a:prstGeom prst="rect">
            <a:avLst/>
          </a:prstGeom>
        </p:spPr>
        <p:txBody>
          <a:bodyPr/>
          <a:lstStyle/>
          <a:p>
            <a:endParaRPr/>
          </a:p>
        </p:txBody>
      </p:sp>
      <p:sp>
        <p:nvSpPr>
          <p:cNvPr id="196" name="Shape 196"/>
          <p:cNvSpPr>
            <a:spLocks noGrp="1"/>
          </p:cNvSpPr>
          <p:nvPr>
            <p:ph type="body" sz="quarter" idx="1"/>
          </p:nvPr>
        </p:nvSpPr>
        <p:spPr>
          <a:prstGeom prst="rect">
            <a:avLst/>
          </a:prstGeom>
        </p:spPr>
        <p:txBody>
          <a:bodyPr/>
          <a:lstStyle/>
          <a:p>
            <a:r>
              <a:rPr dirty="0"/>
              <a:t>The Business Value of Accessibility</a:t>
            </a:r>
          </a:p>
          <a:p>
            <a:endParaRPr lang="en-US" dirty="0"/>
          </a:p>
          <a:p>
            <a:r>
              <a:rPr dirty="0"/>
              <a:t>The accessibility challenge is the deficit gap between the user abilities and the system capabilities. The goal is to bridge the accessibility gap, through inclusive design, that will create the best possible end-user experience. Accessibility is a measurement of productivity, and productivity defines usability. Usability is concerned with effectiveness, efficiency and satisfaction through multiple means of representation, multiple means of expression, and multiple means of engagement. That is, design is the bridge between the information delivery and the knowledge received. If you do not understand the information then it is just noise, and your limited understanding will impair your decision making. That is, cognitive considerations for visualization and the information interface design, are important for making products and services accessible and usable. The bridge design must consider the physical and cognitive characteristics of people with a holistic user interface that incorporates vision, audio, and touch, so as to close the gap of inclusion.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a:spLocks noGrp="1" noRot="1" noChangeAspect="1"/>
          </p:cNvSpPr>
          <p:nvPr>
            <p:ph type="sldImg"/>
          </p:nvPr>
        </p:nvSpPr>
        <p:spPr>
          <a:xfrm>
            <a:off x="381000" y="685800"/>
            <a:ext cx="6096000" cy="3429000"/>
          </a:xfrm>
          <a:prstGeom prst="rect">
            <a:avLst/>
          </a:prstGeom>
        </p:spPr>
        <p:txBody>
          <a:bodyPr/>
          <a:lstStyle/>
          <a:p>
            <a:endParaRPr/>
          </a:p>
        </p:txBody>
      </p:sp>
      <p:sp>
        <p:nvSpPr>
          <p:cNvPr id="248" name="Shape 248"/>
          <p:cNvSpPr>
            <a:spLocks noGrp="1"/>
          </p:cNvSpPr>
          <p:nvPr>
            <p:ph type="body" sz="quarter" idx="1"/>
          </p:nvPr>
        </p:nvSpPr>
        <p:spPr>
          <a:prstGeom prst="rect">
            <a:avLst/>
          </a:prstGeom>
        </p:spPr>
        <p:txBody>
          <a:bodyPr/>
          <a:lstStyle/>
          <a:p>
            <a:r>
              <a:rPr dirty="0"/>
              <a:t>Breaking The Design Barrier</a:t>
            </a:r>
          </a:p>
          <a:p>
            <a:endParaRPr lang="en-US" dirty="0"/>
          </a:p>
          <a:p>
            <a:pPr marL="0" marR="0" indent="0" defTabSz="457200" eaLnBrk="1" fontAlgn="auto" latinLnBrk="0" hangingPunct="1">
              <a:lnSpc>
                <a:spcPct val="117999"/>
              </a:lnSpc>
              <a:spcBef>
                <a:spcPts val="0"/>
              </a:spcBef>
              <a:spcAft>
                <a:spcPts val="0"/>
              </a:spcAft>
              <a:buClrTx/>
              <a:buSzTx/>
              <a:buFontTx/>
              <a:buNone/>
              <a:tabLst/>
              <a:defRPr/>
            </a:pPr>
            <a:r>
              <a:rPr lang="en-US" dirty="0"/>
              <a:t>Opportunity, Leadership, Solutions</a:t>
            </a:r>
          </a:p>
          <a:p>
            <a:endParaRPr dirty="0"/>
          </a:p>
          <a:p>
            <a:r>
              <a:rPr dirty="0"/>
              <a:t>Opportunity: To disrupt together through a celebration of diversity and inclusiveness.</a:t>
            </a:r>
          </a:p>
          <a:p>
            <a:r>
              <a:rPr dirty="0"/>
              <a:t>Leadership: Shed biases and </a:t>
            </a:r>
            <a:r>
              <a:rPr dirty="0" err="1"/>
              <a:t>blindspots</a:t>
            </a:r>
            <a:r>
              <a:rPr dirty="0"/>
              <a:t> through decisive actions that elevate the social conscience to do the right thing.</a:t>
            </a:r>
          </a:p>
          <a:p>
            <a:r>
              <a:rPr dirty="0"/>
              <a:t>Solutions: Myth, reality, or just perception.</a:t>
            </a:r>
            <a:endParaRPr lang="en-US" dirty="0"/>
          </a:p>
          <a:p>
            <a:endParaRPr lang="en-US" dirty="0"/>
          </a:p>
          <a:p>
            <a:r>
              <a:rPr lang="en-US" dirty="0"/>
              <a:t>We all have accessibility issues to some degree, but is only a major problem when the design fails your need.</a:t>
            </a:r>
          </a:p>
          <a:p>
            <a:r>
              <a:rPr lang="en-US" dirty="0"/>
              <a:t>IE. Ryerson Student </a:t>
            </a:r>
            <a:r>
              <a:rPr lang="en-US" dirty="0" err="1"/>
              <a:t>centre</a:t>
            </a:r>
            <a:r>
              <a:rPr lang="en-US" dirty="0"/>
              <a:t> and new TTC new subway stations.</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a:spLocks noGrp="1" noRot="1" noChangeAspect="1"/>
          </p:cNvSpPr>
          <p:nvPr>
            <p:ph type="sldImg"/>
          </p:nvPr>
        </p:nvSpPr>
        <p:spPr>
          <a:xfrm>
            <a:off x="381000" y="685800"/>
            <a:ext cx="6096000" cy="3429000"/>
          </a:xfrm>
          <a:prstGeom prst="rect">
            <a:avLst/>
          </a:prstGeom>
        </p:spPr>
        <p:txBody>
          <a:bodyPr/>
          <a:lstStyle/>
          <a:p>
            <a:endParaRPr/>
          </a:p>
        </p:txBody>
      </p:sp>
      <p:sp>
        <p:nvSpPr>
          <p:cNvPr id="253" name="Shape 253"/>
          <p:cNvSpPr>
            <a:spLocks noGrp="1"/>
          </p:cNvSpPr>
          <p:nvPr>
            <p:ph type="body" sz="quarter" idx="1"/>
          </p:nvPr>
        </p:nvSpPr>
        <p:spPr>
          <a:prstGeom prst="rect">
            <a:avLst/>
          </a:prstGeom>
        </p:spPr>
        <p:txBody>
          <a:bodyPr/>
          <a:lstStyle/>
          <a:p>
            <a:r>
              <a:rPr lang="en-US" dirty="0"/>
              <a:t>Real-life experiences must be integrated into the design model:</a:t>
            </a:r>
          </a:p>
          <a:p>
            <a:r>
              <a:rPr lang="en-US" dirty="0"/>
              <a:t>Universal design</a:t>
            </a:r>
          </a:p>
          <a:p>
            <a:r>
              <a:rPr lang="en-US" dirty="0"/>
              <a:t>Human centered design</a:t>
            </a:r>
          </a:p>
          <a:p>
            <a:r>
              <a:rPr lang="en-US" dirty="0"/>
              <a:t>User experience design</a:t>
            </a:r>
          </a:p>
          <a:p>
            <a:r>
              <a:rPr lang="en-US" dirty="0"/>
              <a:t>Inclusive design</a:t>
            </a:r>
          </a:p>
        </p:txBody>
      </p:sp>
    </p:spTree>
    <p:extLst>
      <p:ext uri="{BB962C8B-B14F-4D97-AF65-F5344CB8AC3E}">
        <p14:creationId xmlns:p14="http://schemas.microsoft.com/office/powerpoint/2010/main" val="170667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noRot="1" noChangeAspect="1"/>
          </p:cNvSpPr>
          <p:nvPr>
            <p:ph type="sldImg"/>
          </p:nvPr>
        </p:nvSpPr>
        <p:spPr>
          <a:xfrm>
            <a:off x="381000" y="685800"/>
            <a:ext cx="6096000" cy="3429000"/>
          </a:xfrm>
          <a:prstGeom prst="rect">
            <a:avLst/>
          </a:prstGeom>
        </p:spPr>
        <p:txBody>
          <a:bodyPr/>
          <a:lstStyle/>
          <a:p>
            <a:endParaRPr/>
          </a:p>
        </p:txBody>
      </p:sp>
      <p:sp>
        <p:nvSpPr>
          <p:cNvPr id="259" name="Shape 259"/>
          <p:cNvSpPr>
            <a:spLocks noGrp="1"/>
          </p:cNvSpPr>
          <p:nvPr>
            <p:ph type="body" sz="quarter" idx="1"/>
          </p:nvPr>
        </p:nvSpPr>
        <p:spPr>
          <a:prstGeom prst="rect">
            <a:avLst/>
          </a:prstGeom>
        </p:spPr>
        <p:txBody>
          <a:bodyPr/>
          <a:lstStyle/>
          <a:p>
            <a:r>
              <a:rPr lang="en-US" dirty="0"/>
              <a:t>Design components must be fully integrated:</a:t>
            </a:r>
          </a:p>
          <a:p>
            <a:r>
              <a:rPr lang="en-US" dirty="0"/>
              <a:t>Performance: A stable, consistent, and fast access.</a:t>
            </a:r>
          </a:p>
          <a:p>
            <a:r>
              <a:rPr lang="en-US" dirty="0"/>
              <a:t>Security: A safe, risk free, and high quality delivery access.</a:t>
            </a:r>
          </a:p>
          <a:p>
            <a:r>
              <a:rPr lang="en-US" dirty="0"/>
              <a:t>Accessibility: A fully inclusive, easy to use, and productive access.</a:t>
            </a:r>
          </a:p>
          <a:p>
            <a:r>
              <a:rPr dirty="0"/>
              <a:t>your need then the design concepts are flawed.</a:t>
            </a:r>
          </a:p>
        </p:txBody>
      </p:sp>
    </p:spTree>
    <p:extLst>
      <p:ext uri="{BB962C8B-B14F-4D97-AF65-F5344CB8AC3E}">
        <p14:creationId xmlns:p14="http://schemas.microsoft.com/office/powerpoint/2010/main" val="2363178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noRot="1" noChangeAspect="1"/>
          </p:cNvSpPr>
          <p:nvPr>
            <p:ph type="sldImg"/>
          </p:nvPr>
        </p:nvSpPr>
        <p:spPr>
          <a:xfrm>
            <a:off x="381000" y="685800"/>
            <a:ext cx="6096000" cy="3429000"/>
          </a:xfrm>
          <a:prstGeom prst="rect">
            <a:avLst/>
          </a:prstGeom>
        </p:spPr>
        <p:txBody>
          <a:bodyPr/>
          <a:lstStyle/>
          <a:p>
            <a:endParaRPr/>
          </a:p>
        </p:txBody>
      </p:sp>
      <p:sp>
        <p:nvSpPr>
          <p:cNvPr id="264" name="Shape 264"/>
          <p:cNvSpPr>
            <a:spLocks noGrp="1"/>
          </p:cNvSpPr>
          <p:nvPr>
            <p:ph type="body" sz="quarter" idx="1"/>
          </p:nvPr>
        </p:nvSpPr>
        <p:spPr>
          <a:prstGeom prst="rect">
            <a:avLst/>
          </a:prstGeom>
        </p:spPr>
        <p:txBody>
          <a:bodyPr/>
          <a:lstStyle/>
          <a:p>
            <a:r>
              <a:rPr lang="en-CA" dirty="0"/>
              <a:t>Bridging The Divide</a:t>
            </a:r>
          </a:p>
          <a:p>
            <a:endParaRPr lang="en-CA" dirty="0"/>
          </a:p>
          <a:p>
            <a:r>
              <a:rPr lang="en-CA" dirty="0"/>
              <a:t>Design is the bridge that overcomes barriers.</a:t>
            </a:r>
          </a:p>
          <a:p>
            <a:r>
              <a:rPr lang="en-CA" dirty="0"/>
              <a:t>Design is all around us, but 99% invisible, and often reflects the perception of the designer.</a:t>
            </a:r>
          </a:p>
          <a:p>
            <a:endParaRPr lang="en-CA" dirty="0"/>
          </a:p>
          <a:p>
            <a:r>
              <a:rPr lang="en-CA" dirty="0"/>
              <a:t>Overcoming the Divide Barriers.</a:t>
            </a:r>
          </a:p>
          <a:p>
            <a:r>
              <a:rPr lang="en-CA" dirty="0"/>
              <a:t>Productivity that enables employees to be productive and satisfied.</a:t>
            </a:r>
          </a:p>
          <a:p>
            <a:r>
              <a:rPr lang="en-CA" dirty="0"/>
              <a:t>Inclusion that integrates people, products, and services.</a:t>
            </a:r>
          </a:p>
          <a:p>
            <a:r>
              <a:rPr lang="en-CA" dirty="0"/>
              <a:t>Communications that informs people, builds knowledge, and creates confidence. </a:t>
            </a:r>
          </a:p>
          <a:p>
            <a:endParaRPr lang="en-CA" dirty="0"/>
          </a:p>
          <a:p>
            <a:r>
              <a:rPr lang="en-CA" dirty="0"/>
              <a:t>The accessibility gap barriers:</a:t>
            </a:r>
          </a:p>
          <a:p>
            <a:r>
              <a:rPr lang="en-CA" dirty="0"/>
              <a:t>From information to knowledge: Message delivery and bias attitudes.</a:t>
            </a:r>
          </a:p>
          <a:p>
            <a:r>
              <a:rPr lang="en-CA" dirty="0"/>
              <a:t>From accessibility to usability: Design standards and user testing.</a:t>
            </a:r>
          </a:p>
          <a:p>
            <a:r>
              <a:rPr lang="en-CA" dirty="0"/>
              <a:t>From chaos to stability: Collaborative processes and top down innovation.</a:t>
            </a:r>
          </a:p>
          <a:p>
            <a:r>
              <a:rPr lang="en-CA" dirty="0"/>
              <a:t>From passive to active: Inclusive dialogs and active participation.</a:t>
            </a:r>
          </a:p>
          <a:p>
            <a:endParaRPr dirty="0"/>
          </a:p>
        </p:txBody>
      </p:sp>
    </p:spTree>
    <p:extLst>
      <p:ext uri="{BB962C8B-B14F-4D97-AF65-F5344CB8AC3E}">
        <p14:creationId xmlns:p14="http://schemas.microsoft.com/office/powerpoint/2010/main" val="1212022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p:cNvSpPr>
            <a:spLocks noGrp="1" noRot="1" noChangeAspect="1"/>
          </p:cNvSpPr>
          <p:nvPr>
            <p:ph type="sldImg"/>
          </p:nvPr>
        </p:nvSpPr>
        <p:spPr>
          <a:xfrm>
            <a:off x="381000" y="685800"/>
            <a:ext cx="6096000" cy="3429000"/>
          </a:xfrm>
          <a:prstGeom prst="rect">
            <a:avLst/>
          </a:prstGeom>
        </p:spPr>
        <p:txBody>
          <a:bodyPr/>
          <a:lstStyle/>
          <a:p>
            <a:endParaRPr/>
          </a:p>
        </p:txBody>
      </p:sp>
      <p:sp>
        <p:nvSpPr>
          <p:cNvPr id="272" name="Shape 272"/>
          <p:cNvSpPr>
            <a:spLocks noGrp="1"/>
          </p:cNvSpPr>
          <p:nvPr>
            <p:ph type="body" sz="quarter" idx="1"/>
          </p:nvPr>
        </p:nvSpPr>
        <p:spPr>
          <a:prstGeom prst="rect">
            <a:avLst/>
          </a:prstGeom>
        </p:spPr>
        <p:txBody>
          <a:bodyPr/>
          <a:lstStyle/>
          <a:p>
            <a:r>
              <a:rPr lang="en-US" dirty="0"/>
              <a:t>Bridging the Divide - </a:t>
            </a:r>
            <a:r>
              <a:rPr dirty="0"/>
              <a:t>Knowledge is Power</a:t>
            </a:r>
            <a:endParaRPr lang="en-US" dirty="0"/>
          </a:p>
          <a:p>
            <a:endParaRPr lang="en-US" dirty="0"/>
          </a:p>
          <a:p>
            <a:r>
              <a:rPr lang="en-US" dirty="0"/>
              <a:t>Bridging the barrier from information to knowledge.</a:t>
            </a:r>
          </a:p>
          <a:p>
            <a:endParaRPr lang="en-US" dirty="0"/>
          </a:p>
          <a:p>
            <a:r>
              <a:rPr lang="en-US" dirty="0"/>
              <a:t>Using screen reader is like using a flashlight in a dark room.</a:t>
            </a:r>
          </a:p>
          <a:p>
            <a:r>
              <a:rPr lang="en-US" dirty="0"/>
              <a:t>Policy makers do not understand emerging technologies and are too slow to implement them.</a:t>
            </a:r>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a:spLocks noGrp="1" noRot="1" noChangeAspect="1"/>
          </p:cNvSpPr>
          <p:nvPr>
            <p:ph type="sldImg"/>
          </p:nvPr>
        </p:nvSpPr>
        <p:spPr>
          <a:xfrm>
            <a:off x="381000" y="685800"/>
            <a:ext cx="6096000" cy="3429000"/>
          </a:xfrm>
          <a:prstGeom prst="rect">
            <a:avLst/>
          </a:prstGeom>
        </p:spPr>
        <p:txBody>
          <a:bodyPr/>
          <a:lstStyle/>
          <a:p>
            <a:endParaRPr/>
          </a:p>
        </p:txBody>
      </p:sp>
      <p:sp>
        <p:nvSpPr>
          <p:cNvPr id="278" name="Shape 278"/>
          <p:cNvSpPr>
            <a:spLocks noGrp="1"/>
          </p:cNvSpPr>
          <p:nvPr>
            <p:ph type="body" sz="quarter" idx="1"/>
          </p:nvPr>
        </p:nvSpPr>
        <p:spPr>
          <a:prstGeom prst="rect">
            <a:avLst/>
          </a:prstGeom>
        </p:spPr>
        <p:txBody>
          <a:bodyPr/>
          <a:lstStyle/>
          <a:p>
            <a:r>
              <a:rPr dirty="0"/>
              <a:t>Bridging The Divide – Usability I</a:t>
            </a:r>
            <a:r>
              <a:rPr lang="en-US" dirty="0"/>
              <a:t>s</a:t>
            </a:r>
            <a:r>
              <a:rPr dirty="0"/>
              <a:t> Enabling</a:t>
            </a:r>
            <a:endParaRPr lang="en-US" dirty="0"/>
          </a:p>
          <a:p>
            <a:endParaRPr lang="en-US" dirty="0"/>
          </a:p>
          <a:p>
            <a:r>
              <a:rPr lang="en-US" dirty="0"/>
              <a:t>Bridging barriers from accessibility to usability.</a:t>
            </a:r>
          </a:p>
          <a:p>
            <a:r>
              <a:rPr lang="en-US" dirty="0"/>
              <a:t>Web sites and smart</a:t>
            </a:r>
            <a:r>
              <a:rPr lang="en-US" baseline="0" dirty="0"/>
              <a:t> devices</a:t>
            </a:r>
            <a:r>
              <a:rPr lang="en-US" dirty="0"/>
              <a:t>.</a:t>
            </a:r>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hape 283"/>
          <p:cNvSpPr>
            <a:spLocks noGrp="1" noRot="1" noChangeAspect="1"/>
          </p:cNvSpPr>
          <p:nvPr>
            <p:ph type="sldImg"/>
          </p:nvPr>
        </p:nvSpPr>
        <p:spPr>
          <a:xfrm>
            <a:off x="381000" y="685800"/>
            <a:ext cx="6096000" cy="3429000"/>
          </a:xfrm>
          <a:prstGeom prst="rect">
            <a:avLst/>
          </a:prstGeom>
        </p:spPr>
        <p:txBody>
          <a:bodyPr/>
          <a:lstStyle/>
          <a:p>
            <a:endParaRPr/>
          </a:p>
        </p:txBody>
      </p:sp>
      <p:sp>
        <p:nvSpPr>
          <p:cNvPr id="284" name="Shape 284"/>
          <p:cNvSpPr>
            <a:spLocks noGrp="1"/>
          </p:cNvSpPr>
          <p:nvPr>
            <p:ph type="body" sz="quarter" idx="1"/>
          </p:nvPr>
        </p:nvSpPr>
        <p:spPr>
          <a:prstGeom prst="rect">
            <a:avLst/>
          </a:prstGeom>
        </p:spPr>
        <p:txBody>
          <a:bodyPr/>
          <a:lstStyle/>
          <a:p>
            <a:r>
              <a:rPr dirty="0"/>
              <a:t>Bridging The Divide – Stability Is Satisfaction</a:t>
            </a:r>
            <a:endParaRPr lang="en-US" dirty="0"/>
          </a:p>
          <a:p>
            <a:endParaRPr lang="en-US" dirty="0"/>
          </a:p>
          <a:p>
            <a:r>
              <a:rPr lang="en-US" dirty="0"/>
              <a:t>Bridging the barriers from chaos to stability.</a:t>
            </a:r>
          </a:p>
          <a:p>
            <a:r>
              <a:rPr lang="en-US" dirty="0"/>
              <a:t>Leadership of accessibility understanding and management implementation of accessibility.</a:t>
            </a:r>
          </a:p>
          <a:p>
            <a:r>
              <a:rPr lang="en-US" dirty="0"/>
              <a:t>Employment policies and causality for dismissal.</a:t>
            </a:r>
          </a:p>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a:spLocks noGrp="1" noRot="1" noChangeAspect="1"/>
          </p:cNvSpPr>
          <p:nvPr>
            <p:ph type="sldImg"/>
          </p:nvPr>
        </p:nvSpPr>
        <p:spPr>
          <a:xfrm>
            <a:off x="381000" y="685800"/>
            <a:ext cx="6096000" cy="3429000"/>
          </a:xfrm>
          <a:prstGeom prst="rect">
            <a:avLst/>
          </a:prstGeom>
        </p:spPr>
        <p:txBody>
          <a:bodyPr/>
          <a:lstStyle/>
          <a:p>
            <a:endParaRPr/>
          </a:p>
        </p:txBody>
      </p:sp>
      <p:sp>
        <p:nvSpPr>
          <p:cNvPr id="290" name="Shape 290"/>
          <p:cNvSpPr>
            <a:spLocks noGrp="1"/>
          </p:cNvSpPr>
          <p:nvPr>
            <p:ph type="body" sz="quarter" idx="1"/>
          </p:nvPr>
        </p:nvSpPr>
        <p:spPr>
          <a:prstGeom prst="rect">
            <a:avLst/>
          </a:prstGeom>
        </p:spPr>
        <p:txBody>
          <a:bodyPr/>
          <a:lstStyle/>
          <a:p>
            <a:r>
              <a:rPr dirty="0"/>
              <a:t>Bridging The Divide – Active Is Inclusive</a:t>
            </a:r>
            <a:endParaRPr lang="en-US" dirty="0"/>
          </a:p>
          <a:p>
            <a:endParaRPr lang="en-US" dirty="0"/>
          </a:p>
          <a:p>
            <a:r>
              <a:rPr lang="en-US" dirty="0"/>
              <a:t>Bridging the barriers from passive to active.</a:t>
            </a:r>
          </a:p>
          <a:p>
            <a:r>
              <a:rPr lang="en-US" dirty="0"/>
              <a:t>Digital government is open but not inclusive.</a:t>
            </a:r>
          </a:p>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Shape 295"/>
          <p:cNvSpPr>
            <a:spLocks noGrp="1" noRot="1" noChangeAspect="1"/>
          </p:cNvSpPr>
          <p:nvPr>
            <p:ph type="sldImg"/>
          </p:nvPr>
        </p:nvSpPr>
        <p:spPr>
          <a:xfrm>
            <a:off x="381000" y="685800"/>
            <a:ext cx="6096000" cy="3429000"/>
          </a:xfrm>
          <a:prstGeom prst="rect">
            <a:avLst/>
          </a:prstGeom>
        </p:spPr>
        <p:txBody>
          <a:bodyPr/>
          <a:lstStyle/>
          <a:p>
            <a:endParaRPr/>
          </a:p>
        </p:txBody>
      </p:sp>
      <p:sp>
        <p:nvSpPr>
          <p:cNvPr id="296" name="Shape 296"/>
          <p:cNvSpPr>
            <a:spLocks noGrp="1"/>
          </p:cNvSpPr>
          <p:nvPr>
            <p:ph type="body" sz="quarter" idx="1"/>
          </p:nvPr>
        </p:nvSpPr>
        <p:spPr>
          <a:prstGeom prst="rect">
            <a:avLst/>
          </a:prstGeom>
        </p:spPr>
        <p:txBody>
          <a:bodyPr/>
          <a:lstStyle/>
          <a:p>
            <a:r>
              <a:rPr dirty="0"/>
              <a:t>Conclusion</a:t>
            </a:r>
            <a:endParaRPr lang="en-US" dirty="0"/>
          </a:p>
          <a:p>
            <a:endParaRPr lang="en-US" dirty="0"/>
          </a:p>
          <a:p>
            <a:r>
              <a:rPr lang="en-US" dirty="0"/>
              <a:t>We need to integrate Smart City Principles through:</a:t>
            </a:r>
          </a:p>
          <a:p>
            <a:r>
              <a:rPr lang="en-US" dirty="0"/>
              <a:t>engagement,</a:t>
            </a:r>
          </a:p>
          <a:p>
            <a:r>
              <a:rPr lang="en-US" dirty="0"/>
              <a:t>collaboration, and</a:t>
            </a:r>
          </a:p>
          <a:p>
            <a:r>
              <a:rPr lang="en-US" dirty="0"/>
              <a:t>experimentation.</a:t>
            </a:r>
          </a:p>
          <a:p>
            <a:endParaRPr lang="en-US" dirty="0"/>
          </a:p>
          <a:p>
            <a:r>
              <a:rPr lang="en-US" dirty="0"/>
              <a:t>Bridging real-life barriers requires a design model of:</a:t>
            </a:r>
          </a:p>
          <a:p>
            <a:r>
              <a:rPr lang="en-US" dirty="0"/>
              <a:t>Multiple means of representation,</a:t>
            </a:r>
          </a:p>
          <a:p>
            <a:r>
              <a:rPr lang="en-US" dirty="0"/>
              <a:t>Multiple means of expression, and</a:t>
            </a:r>
          </a:p>
          <a:p>
            <a:r>
              <a:rPr lang="en-US" dirty="0"/>
              <a:t>Multiple means of engagement.</a:t>
            </a:r>
          </a:p>
          <a:p>
            <a:endParaRPr lang="en-US" dirty="0"/>
          </a:p>
          <a:p>
            <a:r>
              <a:rPr lang="en-US" dirty="0"/>
              <a:t>Organizations must avoid the pitfalls:</a:t>
            </a:r>
          </a:p>
          <a:p>
            <a:r>
              <a:rPr lang="en-US" dirty="0"/>
              <a:t>Insufficient research,</a:t>
            </a:r>
          </a:p>
          <a:p>
            <a:r>
              <a:rPr lang="en-US" dirty="0"/>
              <a:t>Ineffective design, and</a:t>
            </a:r>
          </a:p>
          <a:p>
            <a:r>
              <a:rPr lang="en-US" dirty="0"/>
              <a:t>Absence of end-user feedback.</a:t>
            </a:r>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a:spLocks noGrp="1" noRot="1" noChangeAspect="1"/>
          </p:cNvSpPr>
          <p:nvPr>
            <p:ph type="sldImg"/>
          </p:nvPr>
        </p:nvSpPr>
        <p:spPr>
          <a:xfrm>
            <a:off x="381000" y="685800"/>
            <a:ext cx="6096000" cy="3429000"/>
          </a:xfrm>
          <a:prstGeom prst="rect">
            <a:avLst/>
          </a:prstGeom>
        </p:spPr>
        <p:txBody>
          <a:bodyPr/>
          <a:lstStyle/>
          <a:p>
            <a:endParaRPr/>
          </a:p>
        </p:txBody>
      </p:sp>
      <p:sp>
        <p:nvSpPr>
          <p:cNvPr id="306" name="Shape 306"/>
          <p:cNvSpPr>
            <a:spLocks noGrp="1"/>
          </p:cNvSpPr>
          <p:nvPr>
            <p:ph type="body" sz="quarter" idx="1"/>
          </p:nvPr>
        </p:nvSpPr>
        <p:spPr>
          <a:prstGeom prst="rect">
            <a:avLst/>
          </a:prstGeom>
        </p:spPr>
        <p:txBody>
          <a:bodyPr/>
          <a:lstStyle/>
          <a:p>
            <a:r>
              <a:rPr dirty="0"/>
              <a:t>Thank you</a:t>
            </a:r>
            <a:r>
              <a:rPr lang="en-US" dirty="0"/>
              <a:t>!</a:t>
            </a:r>
            <a:endParaRPr dirty="0"/>
          </a:p>
          <a:p>
            <a:endParaRPr dirty="0"/>
          </a:p>
          <a:p>
            <a:r>
              <a:rPr dirty="0"/>
              <a:t>David Best, Accessibility Information Technology Specialist and Advocate</a:t>
            </a:r>
          </a:p>
          <a:p>
            <a:r>
              <a:rPr dirty="0"/>
              <a:t>Email: david.best@inclusivemedia.ca</a:t>
            </a:r>
          </a:p>
          <a:p>
            <a:r>
              <a:rPr dirty="0"/>
              <a:t>URL: </a:t>
            </a:r>
            <a:r>
              <a:rPr dirty="0" err="1"/>
              <a:t>www.david.best</a:t>
            </a:r>
            <a:endParaRPr dirty="0"/>
          </a:p>
          <a:p>
            <a:endParaRPr dirty="0"/>
          </a:p>
          <a:p>
            <a:r>
              <a:rPr dirty="0"/>
              <a:t>We help make your work accessible to everyone</a:t>
            </a:r>
          </a:p>
          <a:p>
            <a:r>
              <a:rPr dirty="0"/>
              <a:t>Inclusive media &amp; design (IMD)</a:t>
            </a:r>
          </a:p>
          <a:p>
            <a:r>
              <a:rPr dirty="0"/>
              <a:t>2255b Queen St. E, Suite 1108, Toronto Ontario, M4E-1G3</a:t>
            </a:r>
          </a:p>
          <a:p>
            <a:r>
              <a:rPr dirty="0"/>
              <a:t>www.inclusivemedia.ca</a:t>
            </a:r>
            <a:endParaRPr lang="en-US"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noRot="1" noChangeAspect="1"/>
          </p:cNvSpPr>
          <p:nvPr>
            <p:ph type="sldImg"/>
          </p:nvPr>
        </p:nvSpPr>
        <p:spPr>
          <a:xfrm>
            <a:off x="381000" y="685800"/>
            <a:ext cx="6096000" cy="3429000"/>
          </a:xfrm>
          <a:prstGeom prst="rect">
            <a:avLst/>
          </a:prstGeom>
        </p:spPr>
        <p:txBody>
          <a:bodyPr/>
          <a:lstStyle/>
          <a:p>
            <a:endParaRPr/>
          </a:p>
        </p:txBody>
      </p:sp>
      <p:sp>
        <p:nvSpPr>
          <p:cNvPr id="202" name="Shape 202"/>
          <p:cNvSpPr>
            <a:spLocks noGrp="1"/>
          </p:cNvSpPr>
          <p:nvPr>
            <p:ph type="body" sz="quarter" idx="1"/>
          </p:nvPr>
        </p:nvSpPr>
        <p:spPr>
          <a:prstGeom prst="rect">
            <a:avLst/>
          </a:prstGeom>
        </p:spPr>
        <p:txBody>
          <a:bodyPr/>
          <a:lstStyle/>
          <a:p>
            <a:r>
              <a:rPr lang="en-US" dirty="0"/>
              <a:t>Contact:</a:t>
            </a:r>
          </a:p>
          <a:p>
            <a:endParaRPr lang="en-US" dirty="0"/>
          </a:p>
          <a:p>
            <a:r>
              <a:rPr lang="en-US" dirty="0"/>
              <a:t>David Best, Accessibility Information Technology Specialist</a:t>
            </a:r>
          </a:p>
          <a:p>
            <a:r>
              <a:rPr lang="en-US" dirty="0"/>
              <a:t>Business and Educational Services in Technology</a:t>
            </a:r>
          </a:p>
          <a:p>
            <a:r>
              <a:rPr lang="en-US" dirty="0"/>
              <a:t>Helping organizations to increase productivity and market growth through innovation and collaboration. </a:t>
            </a:r>
          </a:p>
          <a:p>
            <a:r>
              <a:rPr lang="en-US" dirty="0"/>
              <a:t>Email: besta11y@davidbest.ca</a:t>
            </a:r>
          </a:p>
          <a:p>
            <a:r>
              <a:rPr lang="en-US" dirty="0"/>
              <a:t>Skype: DaveBest99</a:t>
            </a:r>
          </a:p>
          <a:p>
            <a:endParaRPr lang="en-US" dirty="0"/>
          </a:p>
          <a:p>
            <a:r>
              <a:rPr lang="en-US" dirty="0"/>
              <a:t>Website: http://www.david.best</a:t>
            </a:r>
          </a:p>
          <a:p>
            <a:r>
              <a:rPr lang="en-US" dirty="0"/>
              <a:t>LinkedIn:  http://ca.linkedin.com/in/davebest99</a:t>
            </a:r>
          </a:p>
          <a:p>
            <a:r>
              <a:rPr lang="en-US" dirty="0"/>
              <a:t>Twitter: @davebest99</a:t>
            </a:r>
          </a:p>
          <a:p>
            <a:r>
              <a:rPr lang="en-US" dirty="0"/>
              <a:t>Google: http://google.com/+DavidBest99</a:t>
            </a:r>
          </a:p>
          <a:p>
            <a:r>
              <a:rPr lang="en-US" dirty="0" err="1"/>
              <a:t>Youtube</a:t>
            </a:r>
            <a:r>
              <a:rPr lang="en-US" dirty="0"/>
              <a:t>: https://www.youtube.com/channel/UC2g1Mx39Sq5ve_NUkzlSFwQ</a:t>
            </a:r>
          </a:p>
          <a:p>
            <a:endParaRPr lang="en-US" dirty="0"/>
          </a:p>
          <a:p>
            <a:endParaRPr lang="en-US" dirty="0"/>
          </a:p>
          <a:p>
            <a:r>
              <a:rPr lang="en-US" dirty="0"/>
              <a:t>Biography:</a:t>
            </a:r>
          </a:p>
          <a:p>
            <a:endParaRPr lang="en-US" dirty="0"/>
          </a:p>
          <a:p>
            <a:r>
              <a:rPr lang="en-US" dirty="0"/>
              <a:t>As an Accessibility IT Specialist, with more than 30 years of working experience, in software design and development, project management, diversity leadership, and disability advocacy, David is persistent in seeking out accessibility business best practice solutions. Recently retired from IBM, David is now an entrepreneur actively supporting Ontario organizations. As an Information Technology Specialist, an Accessibility Consultant, a Digital Inclusion Advocate, and an Assistive Technology user, David have experienced the digital divide, confronted workplace challenges, implemented best practice inclusion strategies, mentored peer support group initiatives, facilitated web design workshops, and promoted emerging technologies that inspire independence and confidence.</a:t>
            </a:r>
          </a:p>
          <a:p>
            <a:endParaRPr lang="en-US" dirty="0"/>
          </a:p>
          <a:p>
            <a:r>
              <a:rPr lang="en-US" dirty="0"/>
              <a:t>As an Information Technology Specialist, David works with software developers (D2L, Google Angular, Rangle.io, </a:t>
            </a:r>
            <a:r>
              <a:rPr lang="en-US" dirty="0" err="1"/>
              <a:t>Loblaws</a:t>
            </a:r>
            <a:r>
              <a:rPr lang="en-US" dirty="0"/>
              <a:t>, George Brown College, Ontario Public Service, ...), in creating knowledge skills for accessibility and usability software design, development and testing.</a:t>
            </a:r>
          </a:p>
          <a:p>
            <a:endParaRPr lang="en-US" dirty="0"/>
          </a:p>
          <a:p>
            <a:r>
              <a:rPr lang="en-US" dirty="0"/>
              <a:t>As an Accessibility Consultant, David is an Appointee to the Ontario government AODA advisory council, Brock University Accessibility Advisory Council member, Canadian with Disability Act Ministry Advisor, member of the AEBC Board of Directors, and supports forward thinking organizations with accessibility subject matter expertise.</a:t>
            </a:r>
          </a:p>
          <a:p>
            <a:endParaRPr lang="en-US" dirty="0"/>
          </a:p>
          <a:p>
            <a:r>
              <a:rPr lang="en-US" dirty="0"/>
              <a:t>As a Digital Inclusion Advocate, David is a frequent speaker at software and accessibility conferences (Canadian International and the Ontario Digital Summits), facilitator for training workshops, supports emerging innovation augmented reality tools, and gives voice to the digital communication needs of blind Canadians.</a:t>
            </a:r>
          </a:p>
          <a:p>
            <a:endParaRPr lang="en-US" dirty="0"/>
          </a:p>
          <a:p>
            <a:r>
              <a:rPr lang="en-US" dirty="0"/>
              <a:t>To learn more visit</a:t>
            </a:r>
          </a:p>
          <a:p>
            <a:r>
              <a:rPr lang="en-US" dirty="0"/>
              <a:t>Profile: http://www.david.best/profile.shtml#mpp</a:t>
            </a:r>
          </a:p>
          <a:p>
            <a:r>
              <a:rPr lang="en-US" dirty="0"/>
              <a:t>Activities: http://www.david.best/activities.shtml#active</a:t>
            </a:r>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endParaRPr/>
          </a:p>
        </p:txBody>
      </p:sp>
      <p:sp>
        <p:nvSpPr>
          <p:cNvPr id="208" name="Shape 208"/>
          <p:cNvSpPr>
            <a:spLocks noGrp="1"/>
          </p:cNvSpPr>
          <p:nvPr>
            <p:ph type="body" sz="quarter" idx="1"/>
          </p:nvPr>
        </p:nvSpPr>
        <p:spPr>
          <a:prstGeom prst="rect">
            <a:avLst/>
          </a:prstGeom>
        </p:spPr>
        <p:txBody>
          <a:bodyPr/>
          <a:lstStyle/>
          <a:p>
            <a:r>
              <a:rPr lang="en-US" dirty="0"/>
              <a:t>People want to do the right thing, but beware of the pitfalls of organizations.</a:t>
            </a:r>
          </a:p>
          <a:p>
            <a:r>
              <a:rPr lang="en-US" dirty="0"/>
              <a:t>Insufficient research,</a:t>
            </a:r>
          </a:p>
          <a:p>
            <a:r>
              <a:rPr lang="en-US" dirty="0"/>
              <a:t>Ineffective design, and</a:t>
            </a:r>
          </a:p>
          <a:p>
            <a:r>
              <a:rPr lang="en-US" dirty="0"/>
              <a:t>Absence of end-user feedback.</a:t>
            </a:r>
          </a:p>
          <a:p>
            <a:endParaRPr lang="en-US" dirty="0"/>
          </a:p>
          <a:p>
            <a:r>
              <a:rPr dirty="0"/>
              <a:t>Description:</a:t>
            </a:r>
          </a:p>
          <a:p>
            <a:pPr marL="457200" indent="-457200">
              <a:buSzPct val="100000"/>
              <a:buAutoNum type="arabicPeriod"/>
            </a:pPr>
            <a:r>
              <a:rPr dirty="0"/>
              <a:t>The accessibility challenge is the deficit gap between the user abilities and the system capabilities. The goal is to bridge the accessibility gap, through inclusive design, that will create the best possible end-user experience. Accessibility is a measurement of productivity, and productivity defines usability. Usability is concerned with effectiveness, efficiency and satisfaction through multiple means of representation, multiple means of expression, and multiple means of engagement. That is, design is the bridge between the information delivery and the knowledge received. If you do not understand the information then it is just noise, and your limited understanding will impair your decision making. That is, cognitive considerations for visualization and the information interface design, are important for making products and services accessible and usable. The bridge design must consider the physical and cognitive characteristics of people with a holistic user interface that incorporates vision, audio, and touch, so as to close the gap of inclusion.</a:t>
            </a:r>
          </a:p>
          <a:p>
            <a:pPr marL="457200" indent="-457200">
              <a:buSzPct val="100000"/>
              <a:buAutoNum type="arabicPeriod" startAt="3"/>
            </a:pPr>
            <a:endParaRPr dirty="0"/>
          </a:p>
          <a:p>
            <a:r>
              <a:rPr dirty="0"/>
              <a:t>Learning objectives:</a:t>
            </a:r>
          </a:p>
          <a:p>
            <a:pPr marL="457200" indent="-457200">
              <a:buSzPct val="100000"/>
              <a:buAutoNum type="arabicPeriod"/>
            </a:pPr>
            <a:endParaRPr dirty="0"/>
          </a:p>
          <a:p>
            <a:pPr marL="457200" indent="-457200">
              <a:buSzPct val="100000"/>
              <a:buAutoNum type="arabicPeriod"/>
            </a:pPr>
            <a:r>
              <a:rPr dirty="0"/>
              <a:t>A greater level of understanding in the business need for flexibility and community engagement. sustainable growth in revenue, return on investment, and profitability is not just about legal compliance.</a:t>
            </a:r>
          </a:p>
          <a:p>
            <a:pPr marL="457200" indent="-457200">
              <a:buSzPct val="100000"/>
              <a:buAutoNum type="arabicPeriod"/>
            </a:pPr>
            <a:endParaRPr dirty="0"/>
          </a:p>
          <a:p>
            <a:pPr marL="457200" indent="-457200">
              <a:buSzPct val="100000"/>
              <a:buAutoNum type="arabicPeriod" startAt="2"/>
            </a:pPr>
            <a:r>
              <a:rPr dirty="0"/>
              <a:t>A greater appreciation for product and service standards. A competitive advantage is built upon talent and market growth.</a:t>
            </a:r>
          </a:p>
          <a:p>
            <a:pPr marL="457200" indent="-457200">
              <a:buSzPct val="100000"/>
              <a:buAutoNum type="arabicPeriod" startAt="2"/>
            </a:pPr>
            <a:endParaRPr dirty="0"/>
          </a:p>
          <a:p>
            <a:pPr marL="457200" indent="-457200">
              <a:buSzPct val="100000"/>
              <a:buAutoNum type="arabicPeriod" startAt="3"/>
            </a:pPr>
            <a:r>
              <a:rPr dirty="0"/>
              <a:t>Motivate to embrace change, and create a business model that enables people. Innovation and collaboration is at the intersection where humans and machines connect.</a:t>
            </a:r>
          </a:p>
          <a:p>
            <a:pPr marL="457200" indent="-457200">
              <a:buSzPct val="100000"/>
              <a:buAutoNum type="arabicPeriod" startAt="3"/>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xfrm>
            <a:off x="381000" y="685800"/>
            <a:ext cx="6096000" cy="3429000"/>
          </a:xfrm>
          <a:prstGeom prst="rect">
            <a:avLst/>
          </a:prstGeom>
        </p:spPr>
        <p:txBody>
          <a:bodyPr/>
          <a:lstStyle/>
          <a:p>
            <a:endParaRPr/>
          </a:p>
        </p:txBody>
      </p:sp>
      <p:sp>
        <p:nvSpPr>
          <p:cNvPr id="216" name="Shape 216"/>
          <p:cNvSpPr>
            <a:spLocks noGrp="1"/>
          </p:cNvSpPr>
          <p:nvPr>
            <p:ph type="body" sz="quarter" idx="1"/>
          </p:nvPr>
        </p:nvSpPr>
        <p:spPr>
          <a:prstGeom prst="rect">
            <a:avLst/>
          </a:prstGeom>
        </p:spPr>
        <p:txBody>
          <a:bodyPr/>
          <a:lstStyle/>
          <a:p>
            <a:r>
              <a:rPr dirty="0"/>
              <a:t>Smart City Principle – Inclusion</a:t>
            </a:r>
          </a:p>
          <a:p>
            <a:endParaRPr lang="en-US" dirty="0"/>
          </a:p>
          <a:p>
            <a:r>
              <a:rPr lang="en-US" dirty="0"/>
              <a:t>The ability to use new emerging technologies is at the heart of social inclusion.</a:t>
            </a:r>
          </a:p>
          <a:p>
            <a:endParaRPr lang="en-US" dirty="0"/>
          </a:p>
          <a:p>
            <a:r>
              <a:rPr lang="en-US" dirty="0"/>
              <a:t>New legislation and policies are shifting the paradigm;</a:t>
            </a:r>
          </a:p>
          <a:p>
            <a:r>
              <a:rPr lang="en-US" dirty="0"/>
              <a:t>from segregation to integration,</a:t>
            </a:r>
          </a:p>
          <a:p>
            <a:r>
              <a:rPr lang="en-US" dirty="0"/>
              <a:t>from institutionalization to mainstreaming, and</a:t>
            </a:r>
          </a:p>
          <a:p>
            <a:r>
              <a:rPr lang="en-US" dirty="0"/>
              <a:t>from the medical model of disability to the social model of disability.</a:t>
            </a:r>
          </a:p>
          <a:p>
            <a:endParaRPr lang="en-US" dirty="0"/>
          </a:p>
          <a:p>
            <a:r>
              <a:rPr lang="en-US" dirty="0"/>
              <a:t>The Inclusive Divide are design flaws that prevent people from making informed decisions and actively participating in society.</a:t>
            </a:r>
          </a:p>
          <a:p>
            <a:endParaRPr dirty="0"/>
          </a:p>
          <a:p>
            <a:r>
              <a:rPr dirty="0"/>
              <a:t>The digital economy is driving economic prosperity through increased productivity and market growth, but the ability to use new emerging technologies is currently at the heart of social inclusion, with those excluded being left out of many work, entertainment, communication, healthcare and social benefits. In recent years, there has been an important paradigm shift affecting the development of new legislation and policies concerning persons with disabilities; from segregation to integration, from institutionalization to mainstreaming, and from the medical model of disability being viewed as a condition to be treated, to the social model of disability focusing on the removal of disabling barriers in the environment that hinder full participation in society.</a:t>
            </a:r>
          </a:p>
          <a:p>
            <a:endParaRPr dirty="0"/>
          </a:p>
          <a:p>
            <a:r>
              <a:rPr dirty="0"/>
              <a:t>The Accessibility Gap, also known as The Digital Divide, are the design flaws that prevent people from making informed decisions and from actively participating in society. That is, access to and usage of information communication technologies depends on an inclusive design strategy to achieve a good user experience. We all have accessibility issues to some degree, but is only a major problem when the design fails your need. The Internet offers an opportunity for organizations to close the digital divide. Internet technologies have the potential to give persons with disabilities the means to live on a more equitable basis within the global community in a manner that previously was not possible.</a:t>
            </a:r>
            <a:endParaRPr lang="en-US"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noRot="1" noChangeAspect="1"/>
          </p:cNvSpPr>
          <p:nvPr>
            <p:ph type="sldImg"/>
          </p:nvPr>
        </p:nvSpPr>
        <p:spPr>
          <a:xfrm>
            <a:off x="381000" y="685800"/>
            <a:ext cx="6096000" cy="3429000"/>
          </a:xfrm>
          <a:prstGeom prst="rect">
            <a:avLst/>
          </a:prstGeom>
        </p:spPr>
        <p:txBody>
          <a:bodyPr/>
          <a:lstStyle/>
          <a:p>
            <a:endParaRPr/>
          </a:p>
        </p:txBody>
      </p:sp>
      <p:sp>
        <p:nvSpPr>
          <p:cNvPr id="223" name="Shape 223"/>
          <p:cNvSpPr>
            <a:spLocks noGrp="1"/>
          </p:cNvSpPr>
          <p:nvPr>
            <p:ph type="body" sz="quarter" idx="1"/>
          </p:nvPr>
        </p:nvSpPr>
        <p:spPr>
          <a:prstGeom prst="rect">
            <a:avLst/>
          </a:prstGeom>
        </p:spPr>
        <p:txBody>
          <a:bodyPr/>
          <a:lstStyle/>
          <a:p>
            <a:r>
              <a:rPr dirty="0"/>
              <a:t>Smart City Principle – Culture</a:t>
            </a:r>
          </a:p>
          <a:p>
            <a:endParaRPr lang="en-US" dirty="0"/>
          </a:p>
          <a:p>
            <a:r>
              <a:rPr lang="en-US" dirty="0"/>
              <a:t>Attitude, Policies, Behavior</a:t>
            </a:r>
          </a:p>
          <a:p>
            <a:endParaRPr lang="en-US" dirty="0"/>
          </a:p>
          <a:p>
            <a:r>
              <a:rPr lang="en-US" dirty="0"/>
              <a:t>Accessibility is a mainstream requirement, transforming business:</a:t>
            </a:r>
          </a:p>
          <a:p>
            <a:r>
              <a:rPr lang="en-US" dirty="0"/>
              <a:t>opens up new markets, increases productivity, liberates talent, and enables innovation.</a:t>
            </a:r>
          </a:p>
          <a:p>
            <a:endParaRPr lang="en-US" dirty="0"/>
          </a:p>
          <a:p>
            <a:r>
              <a:rPr lang="en-US" dirty="0"/>
              <a:t>Embedding accessibility standards into the business value will:</a:t>
            </a:r>
          </a:p>
          <a:p>
            <a:r>
              <a:rPr lang="en-US" dirty="0"/>
              <a:t>better manage compliance, improve the user experience, and create an inclusive workplace.</a:t>
            </a:r>
          </a:p>
          <a:p>
            <a:r>
              <a:rPr lang="en-US" dirty="0"/>
              <a:t>because work becomes more stable and predictable, which translates into greater satisfaction.</a:t>
            </a:r>
          </a:p>
          <a:p>
            <a:endParaRPr lang="en-US" dirty="0"/>
          </a:p>
          <a:p>
            <a:r>
              <a:rPr lang="en-US" dirty="0"/>
              <a:t>Bridging the Cultural Divide is about breaking down barriers of Cultural Arrogance and Systemic Blindness.</a:t>
            </a:r>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noRot="1" noChangeAspect="1"/>
          </p:cNvSpPr>
          <p:nvPr>
            <p:ph type="sldImg"/>
          </p:nvPr>
        </p:nvSpPr>
        <p:spPr>
          <a:xfrm>
            <a:off x="381000" y="685800"/>
            <a:ext cx="6096000" cy="3429000"/>
          </a:xfrm>
          <a:prstGeom prst="rect">
            <a:avLst/>
          </a:prstGeom>
        </p:spPr>
        <p:txBody>
          <a:bodyPr/>
          <a:lstStyle/>
          <a:p>
            <a:endParaRPr/>
          </a:p>
        </p:txBody>
      </p:sp>
      <p:sp>
        <p:nvSpPr>
          <p:cNvPr id="228" name="Shape 228"/>
          <p:cNvSpPr>
            <a:spLocks noGrp="1"/>
          </p:cNvSpPr>
          <p:nvPr>
            <p:ph type="body" sz="quarter" idx="1"/>
          </p:nvPr>
        </p:nvSpPr>
        <p:spPr>
          <a:prstGeom prst="rect">
            <a:avLst/>
          </a:prstGeom>
        </p:spPr>
        <p:txBody>
          <a:bodyPr/>
          <a:lstStyle/>
          <a:p>
            <a:r>
              <a:rPr dirty="0"/>
              <a:t>Smart City Principle – Technology</a:t>
            </a:r>
          </a:p>
          <a:p>
            <a:endParaRPr lang="en-US" dirty="0"/>
          </a:p>
          <a:p>
            <a:r>
              <a:rPr lang="en-US" dirty="0"/>
              <a:t>Innovation, Availability, Affordability</a:t>
            </a:r>
          </a:p>
          <a:p>
            <a:endParaRPr lang="en-US" dirty="0"/>
          </a:p>
          <a:p>
            <a:r>
              <a:rPr lang="en-US" dirty="0"/>
              <a:t>The seamless merging of people and machines, through Artificial intelligence, is revolutionizing the lives of people with disabilities.</a:t>
            </a:r>
          </a:p>
          <a:p>
            <a:endParaRPr lang="en-US" dirty="0"/>
          </a:p>
          <a:p>
            <a:r>
              <a:rPr lang="en-US" dirty="0"/>
              <a:t>However, the availability and affordability of innovation are barriers in the Technology Divide.</a:t>
            </a:r>
          </a:p>
          <a:p>
            <a:endParaRPr lang="en-US" dirty="0"/>
          </a:p>
          <a:p>
            <a:r>
              <a:rPr lang="en-US" dirty="0"/>
              <a:t>Going forward innovation design will be based on:</a:t>
            </a:r>
          </a:p>
          <a:p>
            <a:r>
              <a:rPr lang="en-US" dirty="0"/>
              <a:t>Transparent Interfaces, Ubiquitous Access, and Adaptive levels of Engagement.</a:t>
            </a:r>
          </a:p>
          <a:p>
            <a:endParaRPr dirty="0"/>
          </a:p>
          <a:p>
            <a:r>
              <a:rPr dirty="0"/>
              <a:t>The digital communications divide, that is marginalizing the blind, low-vision and deaf-blind community from the economic prosperity in Canada, is an inflexible systemic paradigm that needs new ideas with adaptable leadership. The seamless merging of people and machines is transforming the way we look at innovation and design. The Artificial intelligence (AI) revolution is well underway, and recent significant milestones show that AI can improve the lives of people with disabilities. In early 2016 Facebook released its groundbreaking automatic alternative text feature that describes images to blind and visually impaired people, Apple implemented facial recognition as the new way to unlock the next generation of iPhones, Google launched its Neural Machine Translation (GNMT) system, which removes the language barriers by automatically translating web content, and more recently Microsoft released the Seeing-AI mobile app that can read signs, identify people and describe the environment.</a:t>
            </a:r>
          </a:p>
          <a:p>
            <a:endParaRPr dirty="0"/>
          </a:p>
          <a:p>
            <a:r>
              <a:rPr dirty="0"/>
              <a:t>The human and machine integration is built upon three innovation accessibility design structures.</a:t>
            </a:r>
          </a:p>
          <a:p>
            <a:endParaRPr dirty="0"/>
          </a:p>
          <a:p>
            <a:r>
              <a:rPr dirty="0"/>
              <a:t>1. Transparent Interfaces:</a:t>
            </a:r>
          </a:p>
          <a:p>
            <a:r>
              <a:rPr dirty="0"/>
              <a:t>A blend of voice, body, and object positioning capabilities will make it possible for users to interact with data, software applications, and their surrounding environments. Interface devices can be made more transparent through software that adapts control systems to user needs. Designers will leverage technology and focus on developing systems that can adapt to user behavior, instead of adapting user behavior to the system.</a:t>
            </a:r>
          </a:p>
          <a:p>
            <a:endParaRPr dirty="0"/>
          </a:p>
          <a:p>
            <a:r>
              <a:rPr dirty="0"/>
              <a:t>2. Ubiquitous Access:</a:t>
            </a:r>
          </a:p>
          <a:p>
            <a:r>
              <a:rPr dirty="0"/>
              <a:t>Much like we enjoy with mobile devices today, in the future Digital Reality will provide an "always on" connection to the Internet or to the enterprise networks, Advances in digital technology design is giving rise to a new generation of comfortable, self-contained digital devices free of tethering wires and bulky battery packs. Ubiquitous Access represents the ability for a cloud service to be widely accessible and support a range of devices, transport protocols, interfaces, and security technologies. This level of access requires that the cloud service architecture be tailored to the particular needs of different cloud service consumers.</a:t>
            </a:r>
          </a:p>
          <a:p>
            <a:endParaRPr dirty="0"/>
          </a:p>
          <a:p>
            <a:r>
              <a:rPr dirty="0"/>
              <a:t>3. Adaptive levels of Engagement:</a:t>
            </a:r>
          </a:p>
          <a:p>
            <a:r>
              <a:rPr dirty="0"/>
              <a:t>In the near future contextual capabilities will engage data feeds to user preferences, location, and activities, for a more intuitive interface. As the ways in which we interact with technology evolve, new adaptive levels of engagement will extend beyond the tapping of icons under glass. Adaptive levels of engagement will include human sensory systems that transfer information to knowledge:</a:t>
            </a:r>
          </a:p>
          <a:p>
            <a:r>
              <a:rPr dirty="0"/>
              <a:t>Vision: In many ways, vision is the primary human sense, and critical for Facial perception in perceiving the identity of an individual, and facial expressions such as emotional cues.</a:t>
            </a:r>
          </a:p>
          <a:p>
            <a:r>
              <a:rPr dirty="0"/>
              <a:t>Hearing: Hearing is the ability to perceive sound by detecting vibrations, and involves the complex task of separating out the sources of interest, often estimating their distance and direction as well as identifying them.</a:t>
            </a:r>
          </a:p>
          <a:p>
            <a:r>
              <a:rPr dirty="0"/>
              <a:t>Tactile: Haptic perception is the process of recognizing objects through touch, and involves a combination of somatosensory perception of patterns on the skin surface (edges, curvature, and texture), and proprioception of hand position and conformation.</a:t>
            </a:r>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noRot="1" noChangeAspect="1"/>
          </p:cNvSpPr>
          <p:nvPr>
            <p:ph type="sldImg"/>
          </p:nvPr>
        </p:nvSpPr>
        <p:spPr>
          <a:xfrm>
            <a:off x="381000" y="685800"/>
            <a:ext cx="6096000" cy="3429000"/>
          </a:xfrm>
          <a:prstGeom prst="rect">
            <a:avLst/>
          </a:prstGeom>
        </p:spPr>
        <p:txBody>
          <a:bodyPr/>
          <a:lstStyle/>
          <a:p>
            <a:endParaRPr/>
          </a:p>
        </p:txBody>
      </p:sp>
      <p:sp>
        <p:nvSpPr>
          <p:cNvPr id="233" name="Shape 233"/>
          <p:cNvSpPr>
            <a:spLocks noGrp="1"/>
          </p:cNvSpPr>
          <p:nvPr>
            <p:ph type="body" sz="quarter" idx="1"/>
          </p:nvPr>
        </p:nvSpPr>
        <p:spPr>
          <a:prstGeom prst="rect">
            <a:avLst/>
          </a:prstGeom>
        </p:spPr>
        <p:txBody>
          <a:bodyPr/>
          <a:lstStyle/>
          <a:p>
            <a:r>
              <a:rPr dirty="0"/>
              <a:t>Smart City </a:t>
            </a:r>
            <a:r>
              <a:rPr lang="en-US" dirty="0"/>
              <a:t>Design</a:t>
            </a:r>
            <a:endParaRPr dirty="0"/>
          </a:p>
          <a:p>
            <a:endParaRPr lang="en-US" dirty="0"/>
          </a:p>
          <a:p>
            <a:r>
              <a:rPr lang="en-US" dirty="0"/>
              <a:t>The goal is to close the Smart City Divide through integrating Inclusion, Culture and Technology into the Business Values.</a:t>
            </a:r>
          </a:p>
          <a:p>
            <a:endParaRPr dirty="0"/>
          </a:p>
          <a:p>
            <a:r>
              <a:rPr dirty="0"/>
              <a:t>Market Growth and Productivity</a:t>
            </a:r>
          </a:p>
          <a:p>
            <a:r>
              <a:rPr dirty="0"/>
              <a:t>Questioning status quo, advocating for equality, and closing the digital divide will achieve what goals?</a:t>
            </a:r>
          </a:p>
          <a:p>
            <a:endParaRPr dirty="0"/>
          </a:p>
          <a:p>
            <a:r>
              <a:rPr dirty="0"/>
              <a:t>Accessibility has become a mainstream requirement that can transform the business. Investing in accessible and usable technology products and services, workplace environments and facilities opens up new markets, increases productivity, liberates talent, and enables innovation. Embedding accessibility throughout the entire enterprise, from processes to product development and to the culture and partner relationships, will better manage compliance, improve the user experience, and create an inclusive workplace. Standardization processes, in an increasing complex world, will allow for more transparency and greater efficiencies, But more importantly work becomes more stable and predictable, which translates into greater satisfaction.</a:t>
            </a:r>
            <a:endParaRPr lang="en-US"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noRot="1" noChangeAspect="1"/>
          </p:cNvSpPr>
          <p:nvPr>
            <p:ph type="sldImg"/>
          </p:nvPr>
        </p:nvSpPr>
        <p:spPr>
          <a:xfrm>
            <a:off x="381000" y="685800"/>
            <a:ext cx="6096000" cy="3429000"/>
          </a:xfrm>
          <a:prstGeom prst="rect">
            <a:avLst/>
          </a:prstGeom>
        </p:spPr>
        <p:txBody>
          <a:bodyPr/>
          <a:lstStyle/>
          <a:p>
            <a:endParaRPr/>
          </a:p>
        </p:txBody>
      </p:sp>
      <p:sp>
        <p:nvSpPr>
          <p:cNvPr id="238" name="Shape 238"/>
          <p:cNvSpPr>
            <a:spLocks noGrp="1"/>
          </p:cNvSpPr>
          <p:nvPr>
            <p:ph type="body" sz="quarter" idx="1"/>
          </p:nvPr>
        </p:nvSpPr>
        <p:spPr>
          <a:prstGeom prst="rect">
            <a:avLst/>
          </a:prstGeom>
        </p:spPr>
        <p:txBody>
          <a:bodyPr/>
          <a:lstStyle/>
          <a:p>
            <a:r>
              <a:rPr dirty="0"/>
              <a:t>Smart City </a:t>
            </a:r>
            <a:r>
              <a:rPr lang="en-US" dirty="0"/>
              <a:t>Design</a:t>
            </a:r>
            <a:r>
              <a:rPr dirty="0"/>
              <a:t> – Business Goals</a:t>
            </a:r>
            <a:endParaRPr lang="en-US" dirty="0"/>
          </a:p>
          <a:p>
            <a:endParaRPr lang="en-US" dirty="0"/>
          </a:p>
          <a:p>
            <a:r>
              <a:rPr lang="en-US" dirty="0"/>
              <a:t>1. Reach new markets</a:t>
            </a:r>
          </a:p>
          <a:p>
            <a:r>
              <a:rPr lang="en-US" dirty="0"/>
              <a:t>2. Maximize employee engagement and productivity</a:t>
            </a:r>
          </a:p>
          <a:p>
            <a:r>
              <a:rPr lang="en-US" dirty="0"/>
              <a:t>3. Provision high quality products and services</a:t>
            </a:r>
          </a:p>
          <a:p>
            <a:r>
              <a:rPr lang="en-US" dirty="0"/>
              <a:t>4. Improve supply chain management</a:t>
            </a:r>
          </a:p>
          <a:p>
            <a:r>
              <a:rPr lang="en-US" dirty="0"/>
              <a:t>5. Build partner and community relations</a:t>
            </a:r>
          </a:p>
          <a:p>
            <a:r>
              <a:rPr lang="en-US" dirty="0"/>
              <a:t>6. Minimize risk of legal action</a:t>
            </a:r>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noRot="1" noChangeAspect="1"/>
          </p:cNvSpPr>
          <p:nvPr>
            <p:ph type="sldImg"/>
          </p:nvPr>
        </p:nvSpPr>
        <p:spPr>
          <a:xfrm>
            <a:off x="381000" y="685800"/>
            <a:ext cx="6096000" cy="3429000"/>
          </a:xfrm>
          <a:prstGeom prst="rect">
            <a:avLst/>
          </a:prstGeom>
        </p:spPr>
        <p:txBody>
          <a:bodyPr/>
          <a:lstStyle/>
          <a:p>
            <a:endParaRPr/>
          </a:p>
        </p:txBody>
      </p:sp>
      <p:sp>
        <p:nvSpPr>
          <p:cNvPr id="243" name="Shape 243"/>
          <p:cNvSpPr>
            <a:spLocks noGrp="1"/>
          </p:cNvSpPr>
          <p:nvPr>
            <p:ph type="body" sz="quarter" idx="1"/>
          </p:nvPr>
        </p:nvSpPr>
        <p:spPr>
          <a:prstGeom prst="rect">
            <a:avLst/>
          </a:prstGeom>
        </p:spPr>
        <p:txBody>
          <a:bodyPr/>
          <a:lstStyle/>
          <a:p>
            <a:r>
              <a:rPr dirty="0"/>
              <a:t>Smart City </a:t>
            </a:r>
            <a:r>
              <a:rPr lang="en-US" dirty="0"/>
              <a:t>Design</a:t>
            </a:r>
            <a:r>
              <a:rPr dirty="0"/>
              <a:t> – </a:t>
            </a:r>
            <a:r>
              <a:rPr lang="en-CA" dirty="0"/>
              <a:t>Measuring Business Values</a:t>
            </a:r>
            <a:endParaRPr dirty="0"/>
          </a:p>
          <a:p>
            <a:endParaRPr dirty="0"/>
          </a:p>
          <a:p>
            <a:pPr>
              <a:defRPr b="1"/>
            </a:pPr>
            <a:r>
              <a:rPr dirty="0"/>
              <a:t>AODA: </a:t>
            </a:r>
            <a:r>
              <a:rPr b="0" dirty="0"/>
              <a:t>Built environment, Customer service, Employment, Information/communications, Transportation.</a:t>
            </a:r>
          </a:p>
          <a:p>
            <a:endParaRPr b="0" dirty="0"/>
          </a:p>
          <a:p>
            <a:pPr>
              <a:defRPr b="1"/>
            </a:pPr>
            <a:r>
              <a:rPr dirty="0"/>
              <a:t>WCAG: </a:t>
            </a:r>
            <a:r>
              <a:rPr b="0" dirty="0"/>
              <a:t>Perceivable, Operable, Understandable, Robust.</a:t>
            </a:r>
          </a:p>
          <a:p>
            <a:endParaRPr lang="en-US" dirty="0"/>
          </a:p>
          <a:p>
            <a:r>
              <a:rPr dirty="0"/>
              <a:t>Governments around the world are legislating Digital Accessibility Laws, but more importantly consumers are demanding a better user experience. Do not risk your business success by ignoring societal trends. Technology is changing the way we interact, and smarter consumers will </a:t>
            </a:r>
            <a:r>
              <a:rPr dirty="0" err="1"/>
              <a:t>favour</a:t>
            </a:r>
            <a:r>
              <a:rPr dirty="0"/>
              <a:t> those organizations that adopt a user centered design strategy. Users desire flexibility that allows a wide diversity of user devices, and a responsive interface that customizes the style and format for their environment. This trend increasingly exposes organizations to the threat and cost of litigation, public relations issues, and loss of government contracts. Several private companies have been sued for not having accessible Web sites and have been forced to pay hefty fines and agree to re-design their sites to make them more accessible. Recognizing the history of discrimination against persons with disabilities, the province of Ontario has taken a global leadership role in setting legislative Accessibility Standards for an inclusive society. The purpose of the Accessibility for Ontarians with Disabilities Act (AODA) is to benefit all Ontarians by developing, implementing and enforcing accessibility standards in order to achieve accessibility for Ontarians with disabilities with respect to goods, services, facilities, accommodation, employment, buildings, structures and premises on or before January 1, 2025.</a:t>
            </a:r>
          </a:p>
          <a:p>
            <a:endParaRPr dirty="0"/>
          </a:p>
          <a:p>
            <a:endParaRPr dirty="0"/>
          </a:p>
          <a:p>
            <a:r>
              <a:rPr dirty="0"/>
              <a:t>Web Content Accessibility Guidelines (WCAG) 2.0</a:t>
            </a:r>
          </a:p>
          <a:p>
            <a:r>
              <a:rPr dirty="0"/>
              <a:t>http://www.w3.org/TR/WCAG20/#perceivable</a:t>
            </a:r>
          </a:p>
          <a:p>
            <a:endParaRPr dirty="0"/>
          </a:p>
          <a:p>
            <a:r>
              <a:rPr dirty="0"/>
              <a:t>Project Life Cycle:</a:t>
            </a:r>
          </a:p>
          <a:p>
            <a:endParaRPr dirty="0"/>
          </a:p>
          <a:p>
            <a:r>
              <a:rPr dirty="0"/>
              <a:t>1. Design Phase</a:t>
            </a:r>
          </a:p>
          <a:p>
            <a:r>
              <a:rPr dirty="0"/>
              <a:t>Accessibility assessment begins at the design level of a product life cycle. The page landscape must be perceivable, the content understandable, the objects</a:t>
            </a:r>
          </a:p>
          <a:p>
            <a:r>
              <a:rPr dirty="0"/>
              <a:t>operable, and the overall usability must be robust.</a:t>
            </a:r>
          </a:p>
          <a:p>
            <a:endParaRPr dirty="0"/>
          </a:p>
          <a:p>
            <a:r>
              <a:rPr dirty="0"/>
              <a:t>2. Development Phase</a:t>
            </a:r>
          </a:p>
          <a:p>
            <a:r>
              <a:rPr dirty="0"/>
              <a:t>In this phase, construct a standards-compliant website using materials from the Analysis and Design phases. The first task is to assign a team member the</a:t>
            </a:r>
          </a:p>
          <a:p>
            <a:r>
              <a:rPr dirty="0"/>
              <a:t>role of Accessibility Liaison. This person will be responsible for coordinating accessibility status meetings throughout the development process, define</a:t>
            </a:r>
          </a:p>
          <a:p>
            <a:r>
              <a:rPr dirty="0"/>
              <a:t>accessibility techniques and remediation plans, prepare accessibility testing scenarios, and monitor accessibility remediation efforts.</a:t>
            </a:r>
          </a:p>
          <a:p>
            <a:r>
              <a:rPr dirty="0"/>
              <a:t>Interoperability Components:</a:t>
            </a:r>
          </a:p>
          <a:p>
            <a:r>
              <a:rPr dirty="0"/>
              <a:t>1. Authoring Tools: To produce web content, static web pages, dynamic web applications.</a:t>
            </a:r>
          </a:p>
          <a:p>
            <a:r>
              <a:rPr dirty="0"/>
              <a:t>2. Evaluation Tools: Automated HTML checkers, </a:t>
            </a:r>
            <a:r>
              <a:rPr dirty="0" err="1"/>
              <a:t>colour</a:t>
            </a:r>
            <a:r>
              <a:rPr dirty="0"/>
              <a:t> checkers, conformance checkers, and user agents for manual testing.</a:t>
            </a:r>
          </a:p>
          <a:p>
            <a:r>
              <a:rPr dirty="0"/>
              <a:t>3. User Tools: Web browsers, media players, and assistive technologies.</a:t>
            </a:r>
          </a:p>
          <a:p>
            <a:endParaRPr dirty="0"/>
          </a:p>
          <a:p>
            <a:r>
              <a:rPr dirty="0"/>
              <a:t>3. Functional Testing Phase</a:t>
            </a:r>
          </a:p>
          <a:p>
            <a:r>
              <a:rPr dirty="0"/>
              <a:t>Dynamic page rendering and operable functionality must be thoroughly tested before usability testing begins. Where native HTML5 cannot meet accessibility</a:t>
            </a:r>
          </a:p>
          <a:p>
            <a:r>
              <a:rPr dirty="0"/>
              <a:t>requirements, then ARIA coding can be implemented. Java scripts and widgets (</a:t>
            </a:r>
            <a:r>
              <a:rPr dirty="0" err="1"/>
              <a:t>JQuery</a:t>
            </a:r>
            <a:r>
              <a:rPr dirty="0"/>
              <a:t>, Dojo) must be robust. This is also </a:t>
            </a:r>
            <a:r>
              <a:rPr dirty="0" err="1"/>
              <a:t>refered</a:t>
            </a:r>
            <a:r>
              <a:rPr dirty="0"/>
              <a:t> to as User Acceptance testing,</a:t>
            </a:r>
          </a:p>
          <a:p>
            <a:r>
              <a:rPr dirty="0"/>
              <a:t>or Beta Testing, to ensure the code is behaving as expected and the website design is defect free.</a:t>
            </a:r>
          </a:p>
          <a:p>
            <a:r>
              <a:rPr dirty="0"/>
              <a:t>Automated Tool Scan:</a:t>
            </a:r>
          </a:p>
          <a:p>
            <a:r>
              <a:rPr dirty="0"/>
              <a:t>1. Images missing alt attributes.</a:t>
            </a:r>
          </a:p>
          <a:p>
            <a:r>
              <a:rPr dirty="0"/>
              <a:t>2. Form fields missing explicit labels and/or titles.</a:t>
            </a:r>
          </a:p>
          <a:p>
            <a:r>
              <a:rPr dirty="0"/>
              <a:t>3. No title on a web page.</a:t>
            </a:r>
          </a:p>
          <a:p>
            <a:r>
              <a:rPr dirty="0"/>
              <a:t>4. No primary web page language.</a:t>
            </a:r>
          </a:p>
          <a:p>
            <a:r>
              <a:rPr dirty="0"/>
              <a:t>5. Invalid Markup Parsing; elements have start and end tags, are nested according to their specifications, do not contain duplicate attributes, and IDs</a:t>
            </a:r>
          </a:p>
          <a:p>
            <a:r>
              <a:rPr dirty="0"/>
              <a:t>are unique.</a:t>
            </a:r>
          </a:p>
          <a:p>
            <a:endParaRPr dirty="0"/>
          </a:p>
          <a:p>
            <a:r>
              <a:rPr dirty="0"/>
              <a:t>4. Usability Testing Phase</a:t>
            </a:r>
          </a:p>
          <a:p>
            <a:r>
              <a:rPr dirty="0"/>
              <a:t>Coordinate groups of test participants who have different needs, skills sets, browser configuration options, and assistive technologies. The outcome of</a:t>
            </a:r>
          </a:p>
          <a:p>
            <a:r>
              <a:rPr dirty="0"/>
              <a:t>this phase is a remediation report describing problems revealed in testing, and their solutions. The Usability Testing deals with user behaviour, and determines</a:t>
            </a:r>
          </a:p>
          <a:p>
            <a:r>
              <a:rPr dirty="0"/>
              <a:t>if an application is or will be easy to use for the end user. The accessibility testing team will perform final Accessibility Verification Testing (AVT)</a:t>
            </a:r>
          </a:p>
          <a:p>
            <a:r>
              <a:rPr dirty="0"/>
              <a:t>to ensure that those who are blind or have low vision, those who are deaf or hard of hearing, those who have cognitive disabilities, or those who have</a:t>
            </a:r>
          </a:p>
          <a:p>
            <a:r>
              <a:rPr dirty="0"/>
              <a:t>motor disabilities, can successfully access your web application. The manual test must be done with keyboard only, screen readers, and any other user agents.</a:t>
            </a:r>
          </a:p>
          <a:p>
            <a:r>
              <a:rPr dirty="0"/>
              <a:t>Create User Baseline Testing Plan:</a:t>
            </a:r>
          </a:p>
          <a:p>
            <a:r>
              <a:rPr dirty="0"/>
              <a:t>A) Can users complete tasks and achieve their goals on the web application (effectiveness)?</a:t>
            </a:r>
          </a:p>
          <a:p>
            <a:r>
              <a:rPr dirty="0"/>
              <a:t>B) How much effort and time do users require to complete the task (efficiency)?</a:t>
            </a:r>
          </a:p>
          <a:p>
            <a:r>
              <a:rPr dirty="0"/>
              <a:t>C) Do users find the website easy to use and learn (satisfaction)?</a:t>
            </a:r>
          </a:p>
          <a:p>
            <a:endParaRPr dirty="0"/>
          </a:p>
          <a:p>
            <a:r>
              <a:rPr dirty="0"/>
              <a:t>5. Product Documentation and Training Phase</a:t>
            </a:r>
          </a:p>
          <a:p>
            <a:r>
              <a:rPr dirty="0"/>
              <a:t>Ensure all product documentation is available in alternate formats, Help files are accessible online, and support staff understand accessibility issues.</a:t>
            </a:r>
          </a:p>
          <a:p>
            <a:endParaRPr dirty="0"/>
          </a:p>
          <a:p>
            <a:r>
              <a:rPr dirty="0"/>
              <a:t>6. Project Audit Evaluation Phase</a:t>
            </a:r>
          </a:p>
          <a:p>
            <a:r>
              <a:rPr dirty="0"/>
              <a:t>The evaluation review should be based on the project scope framework and the accepted conformance standard guidance. The initial review should focus on</a:t>
            </a:r>
          </a:p>
          <a:p>
            <a:r>
              <a:rPr dirty="0"/>
              <a:t>the general user experience. Users with disabilities and older users can be included in a wide range of evaluation activities (informal user interviews</a:t>
            </a:r>
          </a:p>
          <a:p>
            <a:r>
              <a:rPr dirty="0"/>
              <a:t>to formal test procedures). While access to people with disabilities is the primary focus of accessibility, it also benefits people without disabilities.</a:t>
            </a:r>
          </a:p>
          <a:p>
            <a:r>
              <a:rPr dirty="0"/>
              <a:t>Evaluation Phase:</a:t>
            </a:r>
          </a:p>
          <a:p>
            <a:r>
              <a:rPr dirty="0"/>
              <a:t>A) Review work plan strategies and lessons learned.</a:t>
            </a:r>
          </a:p>
          <a:p>
            <a:r>
              <a:rPr dirty="0"/>
              <a:t>B) Review project audit reports.</a:t>
            </a:r>
          </a:p>
          <a:p>
            <a:r>
              <a:rPr dirty="0"/>
              <a:t>C) Review user test procedures and methods.</a:t>
            </a:r>
          </a:p>
          <a:p>
            <a:r>
              <a:rPr dirty="0"/>
              <a:t>D) Review remediation process and development tools.</a:t>
            </a:r>
          </a:p>
          <a:p>
            <a:r>
              <a:rPr dirty="0"/>
              <a:t>E) Review documentation, training, and deployment procedures.</a:t>
            </a:r>
          </a:p>
          <a:p>
            <a:endParaRPr dirty="0"/>
          </a:p>
          <a:p>
            <a:r>
              <a:rPr dirty="0"/>
              <a:t>7. Product Deployment Phase</a:t>
            </a:r>
          </a:p>
          <a:p>
            <a:r>
              <a:rPr dirty="0"/>
              <a:t>Support costs can be significant, there may be customer satisfaction or legal risks associated with inappropriate application support. Under the AODA,</a:t>
            </a:r>
          </a:p>
          <a:p>
            <a:r>
              <a:rPr dirty="0"/>
              <a:t>there are obligations and penalties for customer support. The Office Accessibility Checker helps you find and fix accessibility issues, just like Spell</a:t>
            </a:r>
          </a:p>
          <a:p>
            <a:r>
              <a:rPr dirty="0"/>
              <a:t>Checker tells you about possible spelling errors. It checks your file against a set of rules that identify possible issues in your file for people who</a:t>
            </a:r>
          </a:p>
          <a:p>
            <a:r>
              <a:rPr dirty="0"/>
              <a:t>have disabilities. Each issue is classified as an Error, Warning, or Tip.</a:t>
            </a:r>
            <a:endParaRPr lang="en-US"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2" name="image2.png" descr="Celestia-R1---OverlayTitleHD.png"/>
          <p:cNvPicPr>
            <a:picLocks noChangeAspect="1"/>
          </p:cNvPicPr>
          <p:nvPr/>
        </p:nvPicPr>
        <p:blipFill>
          <a:blip r:embed="rId2">
            <a:extLst/>
          </a:blip>
          <a:stretch>
            <a:fillRect/>
          </a:stretch>
        </p:blipFill>
        <p:spPr>
          <a:xfrm>
            <a:off x="0" y="0"/>
            <a:ext cx="9141619" cy="5142161"/>
          </a:xfrm>
          <a:prstGeom prst="rect">
            <a:avLst/>
          </a:prstGeom>
          <a:ln w="12700">
            <a:miter lim="400000"/>
          </a:ln>
        </p:spPr>
      </p:pic>
      <p:sp>
        <p:nvSpPr>
          <p:cNvPr id="13" name="Shape 13"/>
          <p:cNvSpPr>
            <a:spLocks noGrp="1"/>
          </p:cNvSpPr>
          <p:nvPr>
            <p:ph type="title"/>
          </p:nvPr>
        </p:nvSpPr>
        <p:spPr>
          <a:xfrm>
            <a:off x="2971799" y="1473200"/>
            <a:ext cx="5398295" cy="1816099"/>
          </a:xfrm>
          <a:prstGeom prst="rect">
            <a:avLst/>
          </a:prstGeom>
        </p:spPr>
        <p:txBody>
          <a:bodyPr anchor="b"/>
          <a:lstStyle>
            <a:lvl1pPr algn="r">
              <a:defRPr sz="3600"/>
            </a:lvl1pPr>
          </a:lstStyle>
          <a:p>
            <a:r>
              <a:t>Click to edit Master title style</a:t>
            </a:r>
          </a:p>
        </p:txBody>
      </p:sp>
      <p:sp>
        <p:nvSpPr>
          <p:cNvPr id="14" name="Shape 14"/>
          <p:cNvSpPr>
            <a:spLocks noGrp="1"/>
          </p:cNvSpPr>
          <p:nvPr>
            <p:ph type="body" sz="quarter" idx="1"/>
          </p:nvPr>
        </p:nvSpPr>
        <p:spPr>
          <a:xfrm>
            <a:off x="2971799" y="3289300"/>
            <a:ext cx="5398295" cy="1054100"/>
          </a:xfrm>
          <a:prstGeom prst="rect">
            <a:avLst/>
          </a:prstGeom>
          <a:extLst>
            <a:ext uri="{C572A759-6A51-4108-AA02-DFA0A04FC94B}">
              <ma14:wrappingTextBoxFlag xmlns="" xmlns:ma14="http://schemas.microsoft.com/office/mac/drawingml/2011/main" val="1"/>
            </a:ext>
          </a:extLst>
        </p:spPr>
        <p:txBody>
          <a:bodyPr anchor="t"/>
          <a:lstStyle>
            <a:lvl1pPr marL="0" indent="0" algn="r">
              <a:buClrTx/>
              <a:buSzTx/>
              <a:buFontTx/>
              <a:buNone/>
              <a:defRPr cap="all"/>
            </a:lvl1pPr>
          </a:lstStyle>
          <a:p>
            <a:r>
              <a:t>Click to edit Master subtitle style</a:t>
            </a:r>
          </a:p>
        </p:txBody>
      </p:sp>
      <p:sp>
        <p:nvSpPr>
          <p:cNvPr id="15" name="Shape 15"/>
          <p:cNvSpPr>
            <a:spLocks noGrp="1"/>
          </p:cNvSpPr>
          <p:nvPr>
            <p:ph type="sldNum" sz="quarter" idx="2"/>
          </p:nvPr>
        </p:nvSpPr>
        <p:spPr>
          <a:xfrm>
            <a:off x="8175838" y="4441746"/>
            <a:ext cx="194257" cy="2057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anoramic Picture with Caption">
    <p:spTree>
      <p:nvGrpSpPr>
        <p:cNvPr id="1" name=""/>
        <p:cNvGrpSpPr/>
        <p:nvPr/>
      </p:nvGrpSpPr>
      <p:grpSpPr>
        <a:xfrm>
          <a:off x="0" y="0"/>
          <a:ext cx="0" cy="0"/>
          <a:chOff x="0" y="0"/>
          <a:chExt cx="0" cy="0"/>
        </a:xfrm>
      </p:grpSpPr>
      <p:sp>
        <p:nvSpPr>
          <p:cNvPr id="94" name="Shape 94"/>
          <p:cNvSpPr>
            <a:spLocks noGrp="1"/>
          </p:cNvSpPr>
          <p:nvPr>
            <p:ph type="title"/>
          </p:nvPr>
        </p:nvSpPr>
        <p:spPr>
          <a:xfrm>
            <a:off x="514351" y="3549648"/>
            <a:ext cx="7598571" cy="425055"/>
          </a:xfrm>
          <a:prstGeom prst="rect">
            <a:avLst/>
          </a:prstGeom>
        </p:spPr>
        <p:txBody>
          <a:bodyPr anchor="b"/>
          <a:lstStyle>
            <a:lvl1pPr>
              <a:defRPr sz="1800"/>
            </a:lvl1pPr>
          </a:lstStyle>
          <a:p>
            <a:r>
              <a:t>Click to edit Master title style</a:t>
            </a:r>
          </a:p>
        </p:txBody>
      </p:sp>
      <p:sp>
        <p:nvSpPr>
          <p:cNvPr id="95" name="Shape 95"/>
          <p:cNvSpPr>
            <a:spLocks noGrp="1"/>
          </p:cNvSpPr>
          <p:nvPr>
            <p:ph type="pic" sz="half" idx="13"/>
          </p:nvPr>
        </p:nvSpPr>
        <p:spPr>
          <a:xfrm>
            <a:off x="1028700" y="699083"/>
            <a:ext cx="6569872" cy="2373733"/>
          </a:xfrm>
          <a:prstGeom prst="rect">
            <a:avLst/>
          </a:prstGeom>
          <a:ln w="50800" cap="sq">
            <a:solidFill>
              <a:srgbClr val="FFFFFF">
                <a:alpha val="50000"/>
              </a:srgbClr>
            </a:solidFill>
            <a:miter lim="800000"/>
          </a:ln>
          <a:effectLst>
            <a:outerShdw blurRad="254000" rotWithShape="0">
              <a:srgbClr val="000000">
                <a:alpha val="43000"/>
              </a:srgbClr>
            </a:outerShdw>
          </a:effectLst>
        </p:spPr>
        <p:txBody>
          <a:bodyPr lIns="91439" rIns="91439" anchor="t">
            <a:noAutofit/>
          </a:bodyPr>
          <a:lstStyle/>
          <a:p>
            <a:endParaRPr/>
          </a:p>
        </p:txBody>
      </p:sp>
      <p:sp>
        <p:nvSpPr>
          <p:cNvPr id="96" name="Shape 96"/>
          <p:cNvSpPr>
            <a:spLocks noGrp="1"/>
          </p:cNvSpPr>
          <p:nvPr>
            <p:ph type="body" sz="quarter" idx="1"/>
          </p:nvPr>
        </p:nvSpPr>
        <p:spPr>
          <a:xfrm>
            <a:off x="514351" y="3974701"/>
            <a:ext cx="7598571" cy="370285"/>
          </a:xfrm>
          <a:prstGeom prst="rect">
            <a:avLst/>
          </a:prstGeom>
          <a:extLst>
            <a:ext uri="{C572A759-6A51-4108-AA02-DFA0A04FC94B}">
              <ma14:wrappingTextBoxFlag xmlns="" xmlns:ma14="http://schemas.microsoft.com/office/mac/drawingml/2011/main" val="1"/>
            </a:ext>
          </a:extLst>
        </p:spPr>
        <p:txBody>
          <a:bodyPr anchor="t"/>
          <a:lstStyle>
            <a:lvl1pPr marL="0" indent="0">
              <a:buClrTx/>
              <a:buSzTx/>
              <a:buFontTx/>
              <a:buNone/>
              <a:defRPr sz="1000"/>
            </a:lvl1pPr>
          </a:lstStyle>
          <a:p>
            <a:r>
              <a:t>Edit Master text styles</a:t>
            </a:r>
          </a:p>
        </p:txBody>
      </p:sp>
      <p:sp>
        <p:nvSpPr>
          <p:cNvPr id="97" name="Shape 9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aption">
    <p:spTree>
      <p:nvGrpSpPr>
        <p:cNvPr id="1" name=""/>
        <p:cNvGrpSpPr/>
        <p:nvPr/>
      </p:nvGrpSpPr>
      <p:grpSpPr>
        <a:xfrm>
          <a:off x="0" y="0"/>
          <a:ext cx="0" cy="0"/>
          <a:chOff x="0" y="0"/>
          <a:chExt cx="0" cy="0"/>
        </a:xfrm>
      </p:grpSpPr>
      <p:sp>
        <p:nvSpPr>
          <p:cNvPr id="104" name="Shape 104"/>
          <p:cNvSpPr>
            <a:spLocks noGrp="1"/>
          </p:cNvSpPr>
          <p:nvPr>
            <p:ph type="title"/>
          </p:nvPr>
        </p:nvSpPr>
        <p:spPr>
          <a:xfrm>
            <a:off x="514351" y="457201"/>
            <a:ext cx="7598571" cy="2343150"/>
          </a:xfrm>
          <a:prstGeom prst="rect">
            <a:avLst/>
          </a:prstGeom>
        </p:spPr>
        <p:txBody>
          <a:bodyPr/>
          <a:lstStyle>
            <a:lvl1pPr>
              <a:defRPr sz="2400" cap="none"/>
            </a:lvl1pPr>
          </a:lstStyle>
          <a:p>
            <a:r>
              <a:t>Click to edit Master title style</a:t>
            </a:r>
          </a:p>
        </p:txBody>
      </p:sp>
      <p:sp>
        <p:nvSpPr>
          <p:cNvPr id="105" name="Shape 105"/>
          <p:cNvSpPr>
            <a:spLocks noGrp="1"/>
          </p:cNvSpPr>
          <p:nvPr>
            <p:ph type="body" sz="quarter" idx="1"/>
          </p:nvPr>
        </p:nvSpPr>
        <p:spPr>
          <a:xfrm>
            <a:off x="514350" y="3257550"/>
            <a:ext cx="7598572" cy="1085850"/>
          </a:xfrm>
          <a:prstGeom prst="rect">
            <a:avLst/>
          </a:prstGeom>
          <a:extLst>
            <a:ext uri="{C572A759-6A51-4108-AA02-DFA0A04FC94B}">
              <ma14:wrappingTextBoxFlag xmlns="" xmlns:ma14="http://schemas.microsoft.com/office/mac/drawingml/2011/main" val="1"/>
            </a:ext>
          </a:extLst>
        </p:spPr>
        <p:txBody>
          <a:bodyPr/>
          <a:lstStyle>
            <a:lvl1pPr marL="0" indent="0">
              <a:buClrTx/>
              <a:buSzTx/>
              <a:buFontTx/>
              <a:buNone/>
              <a:defRPr sz="1500"/>
            </a:lvl1pPr>
          </a:lstStyle>
          <a:p>
            <a:r>
              <a:t>Edit Master text styles</a:t>
            </a:r>
          </a:p>
        </p:txBody>
      </p:sp>
      <p:sp>
        <p:nvSpPr>
          <p:cNvPr id="106" name="Shape 10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with Caption">
    <p:spTree>
      <p:nvGrpSpPr>
        <p:cNvPr id="1" name=""/>
        <p:cNvGrpSpPr/>
        <p:nvPr/>
      </p:nvGrpSpPr>
      <p:grpSpPr>
        <a:xfrm>
          <a:off x="0" y="0"/>
          <a:ext cx="0" cy="0"/>
          <a:chOff x="0" y="0"/>
          <a:chExt cx="0" cy="0"/>
        </a:xfrm>
      </p:grpSpPr>
      <p:sp>
        <p:nvSpPr>
          <p:cNvPr id="113" name="Shape 113"/>
          <p:cNvSpPr/>
          <p:nvPr/>
        </p:nvSpPr>
        <p:spPr>
          <a:xfrm>
            <a:off x="7678400" y="1816715"/>
            <a:ext cx="457201" cy="919952"/>
          </a:xfrm>
          <a:prstGeom prst="rect">
            <a:avLst/>
          </a:prstGeom>
          <a:ln w="12700">
            <a:miter lim="400000"/>
          </a:ln>
          <a:extLst>
            <a:ext uri="{C572A759-6A51-4108-AA02-DFA0A04FC94B}">
              <ma14:wrappingTextBoxFlag xmlns="" xmlns:ma14="http://schemas.microsoft.com/office/mac/drawingml/2011/main" val="1"/>
            </a:ext>
          </a:extLst>
        </p:spPr>
        <p:txBody>
          <a:bodyPr lIns="34290" tIns="34290" rIns="34290" bIns="34290" anchor="ctr">
            <a:spAutoFit/>
          </a:bodyPr>
          <a:lstStyle>
            <a:lvl1pPr algn="r">
              <a:defRPr sz="6000" cap="all">
                <a:solidFill>
                  <a:srgbClr val="FFFFFF"/>
                </a:solidFill>
                <a:latin typeface="Arial"/>
                <a:ea typeface="Arial"/>
                <a:cs typeface="Arial"/>
                <a:sym typeface="Arial"/>
              </a:defRPr>
            </a:lvl1pPr>
          </a:lstStyle>
          <a:p>
            <a:r>
              <a:t>”</a:t>
            </a:r>
          </a:p>
        </p:txBody>
      </p:sp>
      <p:sp>
        <p:nvSpPr>
          <p:cNvPr id="114" name="Shape 114"/>
          <p:cNvSpPr/>
          <p:nvPr/>
        </p:nvSpPr>
        <p:spPr>
          <a:xfrm>
            <a:off x="366205" y="376818"/>
            <a:ext cx="457201" cy="919952"/>
          </a:xfrm>
          <a:prstGeom prst="rect">
            <a:avLst/>
          </a:prstGeom>
          <a:ln w="12700">
            <a:miter lim="400000"/>
          </a:ln>
          <a:extLst>
            <a:ext uri="{C572A759-6A51-4108-AA02-DFA0A04FC94B}">
              <ma14:wrappingTextBoxFlag xmlns="" xmlns:ma14="http://schemas.microsoft.com/office/mac/drawingml/2011/main" val="1"/>
            </a:ext>
          </a:extLst>
        </p:spPr>
        <p:txBody>
          <a:bodyPr lIns="34290" tIns="34290" rIns="34290" bIns="34290" anchor="ctr">
            <a:spAutoFit/>
          </a:bodyPr>
          <a:lstStyle>
            <a:lvl1pPr algn="r">
              <a:defRPr sz="6000" cap="all">
                <a:solidFill>
                  <a:srgbClr val="FFFFFF"/>
                </a:solidFill>
                <a:latin typeface="Arial"/>
                <a:ea typeface="Arial"/>
                <a:cs typeface="Arial"/>
                <a:sym typeface="Arial"/>
              </a:defRPr>
            </a:lvl1pPr>
          </a:lstStyle>
          <a:p>
            <a:r>
              <a:t>“</a:t>
            </a:r>
          </a:p>
        </p:txBody>
      </p:sp>
      <p:sp>
        <p:nvSpPr>
          <p:cNvPr id="115" name="Shape 115"/>
          <p:cNvSpPr>
            <a:spLocks noGrp="1"/>
          </p:cNvSpPr>
          <p:nvPr>
            <p:ph type="title"/>
          </p:nvPr>
        </p:nvSpPr>
        <p:spPr>
          <a:xfrm>
            <a:off x="744200" y="457201"/>
            <a:ext cx="7162801" cy="2057400"/>
          </a:xfrm>
          <a:prstGeom prst="rect">
            <a:avLst/>
          </a:prstGeom>
        </p:spPr>
        <p:txBody>
          <a:bodyPr/>
          <a:lstStyle>
            <a:lvl1pPr>
              <a:defRPr sz="2400" cap="none"/>
            </a:lvl1pPr>
          </a:lstStyle>
          <a:p>
            <a:r>
              <a:t>Click to edit Master title style</a:t>
            </a:r>
          </a:p>
        </p:txBody>
      </p:sp>
      <p:sp>
        <p:nvSpPr>
          <p:cNvPr id="116" name="Shape 116"/>
          <p:cNvSpPr>
            <a:spLocks noGrp="1"/>
          </p:cNvSpPr>
          <p:nvPr>
            <p:ph type="body" sz="quarter" idx="1"/>
          </p:nvPr>
        </p:nvSpPr>
        <p:spPr>
          <a:xfrm>
            <a:off x="823406" y="2514600"/>
            <a:ext cx="7004389" cy="285750"/>
          </a:xfrm>
          <a:prstGeom prst="rect">
            <a:avLst/>
          </a:prstGeom>
          <a:extLst>
            <a:ext uri="{C572A759-6A51-4108-AA02-DFA0A04FC94B}">
              <ma14:wrappingTextBoxFlag xmlns="" xmlns:ma14="http://schemas.microsoft.com/office/mac/drawingml/2011/main" val="1"/>
            </a:ext>
          </a:extLst>
        </p:spPr>
        <p:txBody>
          <a:bodyPr/>
          <a:lstStyle>
            <a:lvl1pPr marL="0" indent="0">
              <a:buClrTx/>
              <a:buSzTx/>
              <a:buFontTx/>
              <a:buNone/>
            </a:lvl1pPr>
          </a:lstStyle>
          <a:p>
            <a:r>
              <a:t>Edit Master text styles</a:t>
            </a:r>
          </a:p>
        </p:txBody>
      </p:sp>
      <p:sp>
        <p:nvSpPr>
          <p:cNvPr id="117" name="Shape 117"/>
          <p:cNvSpPr>
            <a:spLocks noGrp="1"/>
          </p:cNvSpPr>
          <p:nvPr>
            <p:ph type="body" sz="quarter" idx="13"/>
          </p:nvPr>
        </p:nvSpPr>
        <p:spPr>
          <a:xfrm>
            <a:off x="515599" y="3257550"/>
            <a:ext cx="7614275" cy="1085850"/>
          </a:xfrm>
          <a:prstGeom prst="rect">
            <a:avLst/>
          </a:prstGeom>
        </p:spPr>
        <p:txBody>
          <a:bodyPr/>
          <a:lstStyle/>
          <a:p>
            <a:pPr marL="0" indent="0">
              <a:buClrTx/>
              <a:buSzTx/>
              <a:buFontTx/>
              <a:buNone/>
              <a:defRPr sz="1500"/>
            </a:pPr>
            <a:endParaRPr/>
          </a:p>
        </p:txBody>
      </p:sp>
      <p:sp>
        <p:nvSpPr>
          <p:cNvPr id="118" name="Shape 11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Name Card">
    <p:spTree>
      <p:nvGrpSpPr>
        <p:cNvPr id="1" name=""/>
        <p:cNvGrpSpPr/>
        <p:nvPr/>
      </p:nvGrpSpPr>
      <p:grpSpPr>
        <a:xfrm>
          <a:off x="0" y="0"/>
          <a:ext cx="0" cy="0"/>
          <a:chOff x="0" y="0"/>
          <a:chExt cx="0" cy="0"/>
        </a:xfrm>
      </p:grpSpPr>
      <p:sp>
        <p:nvSpPr>
          <p:cNvPr id="125" name="Shape 125"/>
          <p:cNvSpPr>
            <a:spLocks noGrp="1"/>
          </p:cNvSpPr>
          <p:nvPr>
            <p:ph type="title"/>
          </p:nvPr>
        </p:nvSpPr>
        <p:spPr>
          <a:xfrm>
            <a:off x="514351" y="2481435"/>
            <a:ext cx="7598570" cy="1101601"/>
          </a:xfrm>
          <a:prstGeom prst="rect">
            <a:avLst/>
          </a:prstGeom>
        </p:spPr>
        <p:txBody>
          <a:bodyPr anchor="b"/>
          <a:lstStyle>
            <a:lvl1pPr>
              <a:defRPr sz="2400" cap="none"/>
            </a:lvl1pPr>
          </a:lstStyle>
          <a:p>
            <a:r>
              <a:t>Click to edit Master title style</a:t>
            </a:r>
          </a:p>
        </p:txBody>
      </p:sp>
      <p:sp>
        <p:nvSpPr>
          <p:cNvPr id="126" name="Shape 126"/>
          <p:cNvSpPr>
            <a:spLocks noGrp="1"/>
          </p:cNvSpPr>
          <p:nvPr>
            <p:ph type="body" sz="quarter" idx="1"/>
          </p:nvPr>
        </p:nvSpPr>
        <p:spPr>
          <a:xfrm>
            <a:off x="514351" y="3583035"/>
            <a:ext cx="7598571" cy="645301"/>
          </a:xfrm>
          <a:prstGeom prst="rect">
            <a:avLst/>
          </a:prstGeom>
          <a:extLst>
            <a:ext uri="{C572A759-6A51-4108-AA02-DFA0A04FC94B}">
              <ma14:wrappingTextBoxFlag xmlns="" xmlns:ma14="http://schemas.microsoft.com/office/mac/drawingml/2011/main" val="1"/>
            </a:ext>
          </a:extLst>
        </p:spPr>
        <p:txBody>
          <a:bodyPr anchor="t"/>
          <a:lstStyle>
            <a:lvl1pPr marL="0" indent="0">
              <a:buClrTx/>
              <a:buSzTx/>
              <a:buFontTx/>
              <a:buNone/>
              <a:defRPr sz="1500"/>
            </a:lvl1pPr>
          </a:lstStyle>
          <a:p>
            <a:r>
              <a:t>Edit Master text styles</a:t>
            </a:r>
          </a:p>
        </p:txBody>
      </p:sp>
      <p:sp>
        <p:nvSpPr>
          <p:cNvPr id="127" name="Shape 12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Name Card">
    <p:spTree>
      <p:nvGrpSpPr>
        <p:cNvPr id="1" name=""/>
        <p:cNvGrpSpPr/>
        <p:nvPr/>
      </p:nvGrpSpPr>
      <p:grpSpPr>
        <a:xfrm>
          <a:off x="0" y="0"/>
          <a:ext cx="0" cy="0"/>
          <a:chOff x="0" y="0"/>
          <a:chExt cx="0" cy="0"/>
        </a:xfrm>
      </p:grpSpPr>
      <p:sp>
        <p:nvSpPr>
          <p:cNvPr id="134" name="Shape 134"/>
          <p:cNvSpPr/>
          <p:nvPr/>
        </p:nvSpPr>
        <p:spPr>
          <a:xfrm>
            <a:off x="7678400" y="1816715"/>
            <a:ext cx="457201" cy="919952"/>
          </a:xfrm>
          <a:prstGeom prst="rect">
            <a:avLst/>
          </a:prstGeom>
          <a:ln w="12700">
            <a:miter lim="400000"/>
          </a:ln>
          <a:extLst>
            <a:ext uri="{C572A759-6A51-4108-AA02-DFA0A04FC94B}">
              <ma14:wrappingTextBoxFlag xmlns="" xmlns:ma14="http://schemas.microsoft.com/office/mac/drawingml/2011/main" val="1"/>
            </a:ext>
          </a:extLst>
        </p:spPr>
        <p:txBody>
          <a:bodyPr lIns="34290" tIns="34290" rIns="34290" bIns="34290" anchor="ctr">
            <a:spAutoFit/>
          </a:bodyPr>
          <a:lstStyle>
            <a:lvl1pPr algn="r">
              <a:defRPr sz="6000" cap="all">
                <a:solidFill>
                  <a:srgbClr val="FFFFFF"/>
                </a:solidFill>
                <a:latin typeface="Arial"/>
                <a:ea typeface="Arial"/>
                <a:cs typeface="Arial"/>
                <a:sym typeface="Arial"/>
              </a:defRPr>
            </a:lvl1pPr>
          </a:lstStyle>
          <a:p>
            <a:r>
              <a:t>”</a:t>
            </a:r>
          </a:p>
        </p:txBody>
      </p:sp>
      <p:sp>
        <p:nvSpPr>
          <p:cNvPr id="135" name="Shape 135"/>
          <p:cNvSpPr/>
          <p:nvPr/>
        </p:nvSpPr>
        <p:spPr>
          <a:xfrm>
            <a:off x="366205" y="376818"/>
            <a:ext cx="457201" cy="919952"/>
          </a:xfrm>
          <a:prstGeom prst="rect">
            <a:avLst/>
          </a:prstGeom>
          <a:ln w="12700">
            <a:miter lim="400000"/>
          </a:ln>
          <a:extLst>
            <a:ext uri="{C572A759-6A51-4108-AA02-DFA0A04FC94B}">
              <ma14:wrappingTextBoxFlag xmlns="" xmlns:ma14="http://schemas.microsoft.com/office/mac/drawingml/2011/main" val="1"/>
            </a:ext>
          </a:extLst>
        </p:spPr>
        <p:txBody>
          <a:bodyPr lIns="34290" tIns="34290" rIns="34290" bIns="34290" anchor="ctr">
            <a:spAutoFit/>
          </a:bodyPr>
          <a:lstStyle>
            <a:lvl1pPr algn="r">
              <a:defRPr sz="6000" cap="all">
                <a:solidFill>
                  <a:srgbClr val="FFFFFF"/>
                </a:solidFill>
                <a:latin typeface="Arial"/>
                <a:ea typeface="Arial"/>
                <a:cs typeface="Arial"/>
                <a:sym typeface="Arial"/>
              </a:defRPr>
            </a:lvl1pPr>
          </a:lstStyle>
          <a:p>
            <a:r>
              <a:t>“</a:t>
            </a:r>
          </a:p>
        </p:txBody>
      </p:sp>
      <p:sp>
        <p:nvSpPr>
          <p:cNvPr id="136" name="Shape 136"/>
          <p:cNvSpPr>
            <a:spLocks noGrp="1"/>
          </p:cNvSpPr>
          <p:nvPr>
            <p:ph type="title"/>
          </p:nvPr>
        </p:nvSpPr>
        <p:spPr>
          <a:xfrm>
            <a:off x="744200" y="457201"/>
            <a:ext cx="7162801" cy="2057400"/>
          </a:xfrm>
          <a:prstGeom prst="rect">
            <a:avLst/>
          </a:prstGeom>
        </p:spPr>
        <p:txBody>
          <a:bodyPr/>
          <a:lstStyle>
            <a:lvl1pPr>
              <a:defRPr sz="2400" cap="none"/>
            </a:lvl1pPr>
          </a:lstStyle>
          <a:p>
            <a:r>
              <a:t>Click to edit Master title style</a:t>
            </a:r>
          </a:p>
        </p:txBody>
      </p:sp>
      <p:sp>
        <p:nvSpPr>
          <p:cNvPr id="137" name="Shape 137"/>
          <p:cNvSpPr>
            <a:spLocks noGrp="1"/>
          </p:cNvSpPr>
          <p:nvPr>
            <p:ph type="body" sz="quarter" idx="1"/>
          </p:nvPr>
        </p:nvSpPr>
        <p:spPr>
          <a:xfrm>
            <a:off x="514350" y="2914650"/>
            <a:ext cx="7601578" cy="666750"/>
          </a:xfrm>
          <a:prstGeom prst="rect">
            <a:avLst/>
          </a:prstGeom>
          <a:extLst>
            <a:ext uri="{C572A759-6A51-4108-AA02-DFA0A04FC94B}">
              <ma14:wrappingTextBoxFlag xmlns="" xmlns:ma14="http://schemas.microsoft.com/office/mac/drawingml/2011/main" val="1"/>
            </a:ext>
          </a:extLst>
        </p:spPr>
        <p:txBody>
          <a:bodyPr anchor="b"/>
          <a:lstStyle>
            <a:lvl1pPr indent="-428626">
              <a:buClrTx/>
              <a:buSzTx/>
              <a:buFontTx/>
              <a:buNone/>
              <a:defRPr sz="1800"/>
            </a:lvl1pPr>
          </a:lstStyle>
          <a:p>
            <a:r>
              <a:t>Edit Master text styles</a:t>
            </a:r>
          </a:p>
        </p:txBody>
      </p:sp>
      <p:sp>
        <p:nvSpPr>
          <p:cNvPr id="138" name="Shape 138"/>
          <p:cNvSpPr>
            <a:spLocks noGrp="1"/>
          </p:cNvSpPr>
          <p:nvPr>
            <p:ph type="body" sz="quarter" idx="13"/>
          </p:nvPr>
        </p:nvSpPr>
        <p:spPr>
          <a:xfrm>
            <a:off x="514348" y="3581400"/>
            <a:ext cx="7601579" cy="762000"/>
          </a:xfrm>
          <a:prstGeom prst="rect">
            <a:avLst/>
          </a:prstGeom>
        </p:spPr>
        <p:txBody>
          <a:bodyPr anchor="t"/>
          <a:lstStyle/>
          <a:p>
            <a:pPr marL="0" indent="0">
              <a:buClrTx/>
              <a:buSzTx/>
              <a:buFontTx/>
              <a:buNone/>
            </a:pPr>
            <a:endParaRPr/>
          </a:p>
        </p:txBody>
      </p:sp>
      <p:sp>
        <p:nvSpPr>
          <p:cNvPr id="139" name="Shape 13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rue or False">
    <p:spTree>
      <p:nvGrpSpPr>
        <p:cNvPr id="1" name=""/>
        <p:cNvGrpSpPr/>
        <p:nvPr/>
      </p:nvGrpSpPr>
      <p:grpSpPr>
        <a:xfrm>
          <a:off x="0" y="0"/>
          <a:ext cx="0" cy="0"/>
          <a:chOff x="0" y="0"/>
          <a:chExt cx="0" cy="0"/>
        </a:xfrm>
      </p:grpSpPr>
      <p:sp>
        <p:nvSpPr>
          <p:cNvPr id="146" name="Shape 146"/>
          <p:cNvSpPr>
            <a:spLocks noGrp="1"/>
          </p:cNvSpPr>
          <p:nvPr>
            <p:ph type="title"/>
          </p:nvPr>
        </p:nvSpPr>
        <p:spPr>
          <a:xfrm>
            <a:off x="514351" y="457201"/>
            <a:ext cx="7598571" cy="2057400"/>
          </a:xfrm>
          <a:prstGeom prst="rect">
            <a:avLst/>
          </a:prstGeom>
        </p:spPr>
        <p:txBody>
          <a:bodyPr/>
          <a:lstStyle/>
          <a:p>
            <a:r>
              <a:t>Click to edit Master title style</a:t>
            </a:r>
          </a:p>
        </p:txBody>
      </p:sp>
      <p:sp>
        <p:nvSpPr>
          <p:cNvPr id="147" name="Shape 147"/>
          <p:cNvSpPr>
            <a:spLocks noGrp="1"/>
          </p:cNvSpPr>
          <p:nvPr>
            <p:ph type="body" sz="quarter" idx="1"/>
          </p:nvPr>
        </p:nvSpPr>
        <p:spPr>
          <a:xfrm>
            <a:off x="514351" y="2628900"/>
            <a:ext cx="7598572" cy="628650"/>
          </a:xfrm>
          <a:prstGeom prst="rect">
            <a:avLst/>
          </a:prstGeom>
          <a:extLst>
            <a:ext uri="{C572A759-6A51-4108-AA02-DFA0A04FC94B}">
              <ma14:wrappingTextBoxFlag xmlns="" xmlns:ma14="http://schemas.microsoft.com/office/mac/drawingml/2011/main" val="1"/>
            </a:ext>
          </a:extLst>
        </p:spPr>
        <p:txBody>
          <a:bodyPr anchor="b"/>
          <a:lstStyle>
            <a:lvl1pPr indent="-428626">
              <a:buClrTx/>
              <a:buSzTx/>
              <a:buFontTx/>
              <a:buNone/>
              <a:defRPr sz="2100"/>
            </a:lvl1pPr>
          </a:lstStyle>
          <a:p>
            <a:r>
              <a:t>Edit Master text styles</a:t>
            </a:r>
          </a:p>
        </p:txBody>
      </p:sp>
      <p:sp>
        <p:nvSpPr>
          <p:cNvPr id="148" name="Shape 148"/>
          <p:cNvSpPr>
            <a:spLocks noGrp="1"/>
          </p:cNvSpPr>
          <p:nvPr>
            <p:ph type="body" sz="quarter" idx="13"/>
          </p:nvPr>
        </p:nvSpPr>
        <p:spPr>
          <a:xfrm>
            <a:off x="514349" y="3257550"/>
            <a:ext cx="7598573" cy="1085850"/>
          </a:xfrm>
          <a:prstGeom prst="rect">
            <a:avLst/>
          </a:prstGeom>
        </p:spPr>
        <p:txBody>
          <a:bodyPr anchor="t"/>
          <a:lstStyle/>
          <a:p>
            <a:pPr marL="0" indent="0">
              <a:buClrTx/>
              <a:buSzTx/>
              <a:buFontTx/>
              <a:buNone/>
            </a:pPr>
            <a:endParaRPr/>
          </a:p>
        </p:txBody>
      </p:sp>
      <p:sp>
        <p:nvSpPr>
          <p:cNvPr id="149" name="Shape 1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56" name="Shape 156"/>
          <p:cNvSpPr>
            <a:spLocks noGrp="1"/>
          </p:cNvSpPr>
          <p:nvPr>
            <p:ph type="body" idx="1"/>
          </p:nvPr>
        </p:nvSpPr>
        <p:spPr>
          <a:xfrm>
            <a:off x="514351" y="1606550"/>
            <a:ext cx="7598569" cy="2736851"/>
          </a:xfrm>
          <a:prstGeom prst="rect">
            <a:avLst/>
          </a:prstGeom>
          <a:extLst>
            <a:ext uri="{C572A759-6A51-4108-AA02-DFA0A04FC94B}">
              <ma14:wrappingTextBoxFlag xmlns="" xmlns:ma14="http://schemas.microsoft.com/office/mac/drawingml/2011/main" val="1"/>
            </a:ext>
          </a:extLst>
        </p:spPr>
        <p:txBody>
          <a:bodyPr anchor="t"/>
          <a:lstStyle/>
          <a:p>
            <a:r>
              <a:t>Edit Master text styles</a:t>
            </a:r>
          </a:p>
          <a:p>
            <a:pPr lvl="1"/>
            <a:r>
              <a:t>Second level</a:t>
            </a:r>
          </a:p>
          <a:p>
            <a:pPr lvl="2"/>
            <a:r>
              <a:t>Third level</a:t>
            </a:r>
          </a:p>
          <a:p>
            <a:pPr lvl="3"/>
            <a:r>
              <a:t>Fourth level</a:t>
            </a:r>
          </a:p>
          <a:p>
            <a:pPr lvl="4"/>
            <a:r>
              <a:t>Fifth level</a:t>
            </a:r>
          </a:p>
        </p:txBody>
      </p:sp>
      <p:sp>
        <p:nvSpPr>
          <p:cNvPr id="157" name="Shape 157"/>
          <p:cNvSpPr>
            <a:spLocks noGrp="1"/>
          </p:cNvSpPr>
          <p:nvPr>
            <p:ph type="title"/>
          </p:nvPr>
        </p:nvSpPr>
        <p:spPr>
          <a:prstGeom prst="rect">
            <a:avLst/>
          </a:prstGeom>
        </p:spPr>
        <p:txBody>
          <a:bodyPr/>
          <a:lstStyle/>
          <a:p>
            <a:r>
              <a:t>Click to edit Master title style</a:t>
            </a:r>
          </a:p>
        </p:txBody>
      </p:sp>
      <p:sp>
        <p:nvSpPr>
          <p:cNvPr id="158" name="Shape 1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65" name="Shape 165"/>
          <p:cNvSpPr>
            <a:spLocks noGrp="1"/>
          </p:cNvSpPr>
          <p:nvPr>
            <p:ph type="title"/>
          </p:nvPr>
        </p:nvSpPr>
        <p:spPr>
          <a:xfrm>
            <a:off x="6494005" y="457200"/>
            <a:ext cx="1618915" cy="3886202"/>
          </a:xfrm>
          <a:prstGeom prst="rect">
            <a:avLst/>
          </a:prstGeom>
        </p:spPr>
        <p:txBody>
          <a:bodyPr/>
          <a:lstStyle/>
          <a:p>
            <a:r>
              <a:t>Click to edit Master title style</a:t>
            </a:r>
          </a:p>
        </p:txBody>
      </p:sp>
      <p:sp>
        <p:nvSpPr>
          <p:cNvPr id="166" name="Shape 166"/>
          <p:cNvSpPr>
            <a:spLocks noGrp="1"/>
          </p:cNvSpPr>
          <p:nvPr>
            <p:ph type="body" idx="1"/>
          </p:nvPr>
        </p:nvSpPr>
        <p:spPr>
          <a:xfrm>
            <a:off x="514350" y="457200"/>
            <a:ext cx="5874088" cy="3886200"/>
          </a:xfrm>
          <a:prstGeom prst="rect">
            <a:avLst/>
          </a:prstGeom>
          <a:extLst>
            <a:ext uri="{C572A759-6A51-4108-AA02-DFA0A04FC94B}">
              <ma14:wrappingTextBoxFlag xmlns="" xmlns:ma14="http://schemas.microsoft.com/office/mac/drawingml/2011/main" val="1"/>
            </a:ext>
          </a:extLst>
        </p:spPr>
        <p:txBody>
          <a:bodyPr anchor="t"/>
          <a:lstStyle/>
          <a:p>
            <a:r>
              <a:t>Edit Master text styles</a:t>
            </a:r>
          </a:p>
          <a:p>
            <a:pPr lvl="1"/>
            <a:r>
              <a:t>Second level</a:t>
            </a:r>
          </a:p>
          <a:p>
            <a:pPr lvl="2"/>
            <a:r>
              <a:t>Third level</a:t>
            </a:r>
          </a:p>
          <a:p>
            <a:pPr lvl="3"/>
            <a:r>
              <a:t>Fourth level</a:t>
            </a:r>
          </a:p>
          <a:p>
            <a:pPr lvl="4"/>
            <a:r>
              <a:t>Fifth level</a:t>
            </a:r>
          </a:p>
        </p:txBody>
      </p:sp>
      <p:sp>
        <p:nvSpPr>
          <p:cNvPr id="167" name="Shape 16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and Body">
    <p:spTree>
      <p:nvGrpSpPr>
        <p:cNvPr id="1" name=""/>
        <p:cNvGrpSpPr/>
        <p:nvPr/>
      </p:nvGrpSpPr>
      <p:grpSpPr>
        <a:xfrm>
          <a:off x="0" y="0"/>
          <a:ext cx="0" cy="0"/>
          <a:chOff x="0" y="0"/>
          <a:chExt cx="0" cy="0"/>
        </a:xfrm>
      </p:grpSpPr>
      <p:sp>
        <p:nvSpPr>
          <p:cNvPr id="174" name="Shape 174"/>
          <p:cNvSpPr>
            <a:spLocks noGrp="1"/>
          </p:cNvSpPr>
          <p:nvPr>
            <p:ph type="title"/>
          </p:nvPr>
        </p:nvSpPr>
        <p:spPr>
          <a:prstGeom prst="rect">
            <a:avLst/>
          </a:prstGeom>
        </p:spPr>
        <p:txBody>
          <a:bodyPr/>
          <a:lstStyle/>
          <a:p>
            <a:r>
              <a:t>Title Text</a:t>
            </a:r>
          </a:p>
        </p:txBody>
      </p:sp>
      <p:sp>
        <p:nvSpPr>
          <p:cNvPr id="175" name="Shape 175"/>
          <p:cNvSpPr>
            <a:spLocks noGrp="1"/>
          </p:cNvSpPr>
          <p:nvPr>
            <p:ph type="body" idx="1"/>
          </p:nvPr>
        </p:nvSpPr>
        <p:spPr>
          <a:xfrm>
            <a:off x="514351" y="1606550"/>
            <a:ext cx="7598569" cy="2736851"/>
          </a:xfrm>
          <a:prstGeom prst="rect">
            <a:avLst/>
          </a:prstGeom>
          <a:extLst>
            <a:ext uri="{C572A759-6A51-4108-AA02-DFA0A04FC94B}">
              <ma14:wrappingTextBoxFlag xmlns="" xmlns:ma14="http://schemas.microsoft.com/office/mac/drawingml/2011/main" val="1"/>
            </a:ext>
          </a:extLst>
        </p:spPr>
        <p:txBody>
          <a:bodyPr/>
          <a:lstStyle/>
          <a:p>
            <a:r>
              <a:t>Body Level One</a:t>
            </a:r>
          </a:p>
          <a:p>
            <a:pPr lvl="1"/>
            <a:r>
              <a:t>Body Level Two</a:t>
            </a:r>
          </a:p>
          <a:p>
            <a:pPr lvl="2"/>
            <a:r>
              <a:t>Body Level Three</a:t>
            </a:r>
          </a:p>
          <a:p>
            <a:pPr lvl="3"/>
            <a:r>
              <a:t>Body Level Four</a:t>
            </a:r>
          </a:p>
          <a:p>
            <a:pPr lvl="4"/>
            <a:r>
              <a:t>Body Level Five</a:t>
            </a:r>
          </a:p>
        </p:txBody>
      </p:sp>
      <p:sp>
        <p:nvSpPr>
          <p:cNvPr id="176" name="Shape 1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and Body 0">
    <p:bg>
      <p:bgPr>
        <a:solidFill>
          <a:srgbClr val="FFFFFF"/>
        </a:solidFill>
        <a:effectLst/>
      </p:bgPr>
    </p:bg>
    <p:spTree>
      <p:nvGrpSpPr>
        <p:cNvPr id="1" name=""/>
        <p:cNvGrpSpPr/>
        <p:nvPr/>
      </p:nvGrpSpPr>
      <p:grpSpPr>
        <a:xfrm>
          <a:off x="0" y="0"/>
          <a:ext cx="0" cy="0"/>
          <a:chOff x="0" y="0"/>
          <a:chExt cx="0" cy="0"/>
        </a:xfrm>
      </p:grpSpPr>
      <p:sp>
        <p:nvSpPr>
          <p:cNvPr id="183" name="Shape 183"/>
          <p:cNvSpPr>
            <a:spLocks noGrp="1"/>
          </p:cNvSpPr>
          <p:nvPr>
            <p:ph type="title"/>
          </p:nvPr>
        </p:nvSpPr>
        <p:spPr>
          <a:prstGeom prst="rect">
            <a:avLst/>
          </a:prstGeom>
        </p:spPr>
        <p:txBody>
          <a:bodyPr/>
          <a:lstStyle/>
          <a:p>
            <a:r>
              <a:t>Title Text</a:t>
            </a:r>
          </a:p>
        </p:txBody>
      </p:sp>
      <p:sp>
        <p:nvSpPr>
          <p:cNvPr id="184" name="Shape 184"/>
          <p:cNvSpPr>
            <a:spLocks noGrp="1"/>
          </p:cNvSpPr>
          <p:nvPr>
            <p:ph type="body" idx="1"/>
          </p:nvPr>
        </p:nvSpPr>
        <p:spPr>
          <a:xfrm>
            <a:off x="514351" y="1606550"/>
            <a:ext cx="7598569" cy="2736851"/>
          </a:xfrm>
          <a:prstGeom prst="rect">
            <a:avLst/>
          </a:prstGeom>
          <a:extLst>
            <a:ext uri="{C572A759-6A51-4108-AA02-DFA0A04FC94B}">
              <ma14:wrappingTextBoxFlag xmlns="" xmlns:ma14="http://schemas.microsoft.com/office/mac/drawingml/2011/main" val="1"/>
            </a:ext>
          </a:extLst>
        </p:spPr>
        <p:txBody>
          <a:bodyPr/>
          <a:lstStyle/>
          <a:p>
            <a:r>
              <a:t>Body Level One</a:t>
            </a:r>
          </a:p>
          <a:p>
            <a:pPr lvl="1"/>
            <a:r>
              <a:t>Body Level Two</a:t>
            </a:r>
          </a:p>
          <a:p>
            <a:pPr lvl="2"/>
            <a:r>
              <a:t>Body Level Three</a:t>
            </a:r>
          </a:p>
          <a:p>
            <a:pPr lvl="3"/>
            <a:r>
              <a:t>Body Level Four</a:t>
            </a:r>
          </a:p>
          <a:p>
            <a:pPr lvl="4"/>
            <a:r>
              <a:t>Body Level Five</a:t>
            </a:r>
          </a:p>
        </p:txBody>
      </p:sp>
      <p:sp>
        <p:nvSpPr>
          <p:cNvPr id="185" name="Shape 18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r>
              <a:t>Click to edit Master title style</a:t>
            </a:r>
          </a:p>
        </p:txBody>
      </p:sp>
      <p:sp>
        <p:nvSpPr>
          <p:cNvPr id="23" name="Shape 23"/>
          <p:cNvSpPr>
            <a:spLocks noGrp="1"/>
          </p:cNvSpPr>
          <p:nvPr>
            <p:ph type="body" idx="1"/>
          </p:nvPr>
        </p:nvSpPr>
        <p:spPr>
          <a:xfrm>
            <a:off x="514351" y="1606550"/>
            <a:ext cx="7598569" cy="2736851"/>
          </a:xfrm>
          <a:prstGeom prst="rect">
            <a:avLst/>
          </a:prstGeom>
          <a:extLst>
            <a:ext uri="{C572A759-6A51-4108-AA02-DFA0A04FC94B}">
              <ma14:wrappingTextBoxFlag xmlns="" xmlns:ma14="http://schemas.microsoft.com/office/mac/drawingml/2011/main" val="1"/>
            </a:ext>
          </a:extLst>
        </p:spPr>
        <p:txBody>
          <a:bodyPr/>
          <a:lstStyle/>
          <a:p>
            <a:r>
              <a:t>Edit Master text styles</a:t>
            </a:r>
          </a:p>
          <a:p>
            <a:pPr lvl="1"/>
            <a:r>
              <a:t>Second level</a:t>
            </a:r>
          </a:p>
          <a:p>
            <a:pPr lvl="2"/>
            <a:r>
              <a:t>Third level</a:t>
            </a:r>
          </a:p>
          <a:p>
            <a:pPr lvl="3"/>
            <a:r>
              <a:t>Fourth level</a:t>
            </a:r>
          </a:p>
          <a:p>
            <a:pPr lvl="4"/>
            <a:r>
              <a:t>Fifth level</a:t>
            </a:r>
          </a:p>
        </p:txBody>
      </p:sp>
      <p:sp>
        <p:nvSpPr>
          <p:cNvPr id="24" name="Shape 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1" name="Shape 31"/>
          <p:cNvSpPr>
            <a:spLocks noGrp="1"/>
          </p:cNvSpPr>
          <p:nvPr>
            <p:ph type="title"/>
          </p:nvPr>
        </p:nvSpPr>
        <p:spPr>
          <a:xfrm>
            <a:off x="514351" y="2481435"/>
            <a:ext cx="7598571" cy="1101601"/>
          </a:xfrm>
          <a:prstGeom prst="rect">
            <a:avLst/>
          </a:prstGeom>
        </p:spPr>
        <p:txBody>
          <a:bodyPr anchor="b"/>
          <a:lstStyle>
            <a:lvl1pPr>
              <a:defRPr sz="3000"/>
            </a:lvl1pPr>
          </a:lstStyle>
          <a:p>
            <a:r>
              <a:t>Click to edit Master title style</a:t>
            </a:r>
          </a:p>
        </p:txBody>
      </p:sp>
      <p:sp>
        <p:nvSpPr>
          <p:cNvPr id="32" name="Shape 32"/>
          <p:cNvSpPr>
            <a:spLocks noGrp="1"/>
          </p:cNvSpPr>
          <p:nvPr>
            <p:ph type="body" sz="quarter" idx="1"/>
          </p:nvPr>
        </p:nvSpPr>
        <p:spPr>
          <a:xfrm>
            <a:off x="514348" y="3583035"/>
            <a:ext cx="7598573" cy="645301"/>
          </a:xfrm>
          <a:prstGeom prst="rect">
            <a:avLst/>
          </a:prstGeom>
          <a:extLst>
            <a:ext uri="{C572A759-6A51-4108-AA02-DFA0A04FC94B}">
              <ma14:wrappingTextBoxFlag xmlns="" xmlns:ma14="http://schemas.microsoft.com/office/mac/drawingml/2011/main" val="1"/>
            </a:ext>
          </a:extLst>
        </p:spPr>
        <p:txBody>
          <a:bodyPr anchor="t"/>
          <a:lstStyle>
            <a:lvl1pPr marL="0" indent="0">
              <a:buClrTx/>
              <a:buSzTx/>
              <a:buFontTx/>
              <a:buNone/>
              <a:defRPr sz="1500" cap="all"/>
            </a:lvl1pPr>
          </a:lstStyle>
          <a:p>
            <a:r>
              <a:t>Edit Master text styles</a:t>
            </a:r>
          </a:p>
        </p:txBody>
      </p:sp>
      <p:sp>
        <p:nvSpPr>
          <p:cNvPr id="33" name="Shape 3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p>
            <a:r>
              <a:t>Click to edit Master title style</a:t>
            </a:r>
          </a:p>
        </p:txBody>
      </p:sp>
      <p:sp>
        <p:nvSpPr>
          <p:cNvPr id="41" name="Shape 41"/>
          <p:cNvSpPr>
            <a:spLocks noGrp="1"/>
          </p:cNvSpPr>
          <p:nvPr>
            <p:ph type="body" sz="half" idx="1"/>
          </p:nvPr>
        </p:nvSpPr>
        <p:spPr>
          <a:xfrm>
            <a:off x="514351" y="1606550"/>
            <a:ext cx="3746502" cy="2736851"/>
          </a:xfrm>
          <a:prstGeom prst="rect">
            <a:avLst/>
          </a:prstGeom>
          <a:extLst>
            <a:ext uri="{C572A759-6A51-4108-AA02-DFA0A04FC94B}">
              <ma14:wrappingTextBoxFlag xmlns="" xmlns:ma14="http://schemas.microsoft.com/office/mac/drawingml/2011/main" val="1"/>
            </a:ext>
          </a:extLst>
        </p:spPr>
        <p:txBody>
          <a:bodyPr/>
          <a:lstStyle/>
          <a:p>
            <a:r>
              <a:t>Edit Master text styles</a:t>
            </a:r>
          </a:p>
          <a:p>
            <a:pPr lvl="1"/>
            <a:r>
              <a:t>Second level</a:t>
            </a:r>
          </a:p>
          <a:p>
            <a:pPr lvl="2"/>
            <a:r>
              <a:t>Third level</a:t>
            </a:r>
          </a:p>
          <a:p>
            <a:pPr lvl="3"/>
            <a:r>
              <a:t>Fourth level</a:t>
            </a:r>
          </a:p>
          <a:p>
            <a:pPr lvl="4"/>
            <a:r>
              <a:t>Fifth level</a:t>
            </a: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49" name="Shape 49"/>
          <p:cNvSpPr>
            <a:spLocks noGrp="1"/>
          </p:cNvSpPr>
          <p:nvPr>
            <p:ph type="title"/>
          </p:nvPr>
        </p:nvSpPr>
        <p:spPr>
          <a:prstGeom prst="rect">
            <a:avLst/>
          </a:prstGeom>
        </p:spPr>
        <p:txBody>
          <a:bodyPr/>
          <a:lstStyle/>
          <a:p>
            <a:r>
              <a:t>Click to edit Master title style</a:t>
            </a:r>
          </a:p>
        </p:txBody>
      </p:sp>
      <p:sp>
        <p:nvSpPr>
          <p:cNvPr id="50" name="Shape 50"/>
          <p:cNvSpPr>
            <a:spLocks noGrp="1"/>
          </p:cNvSpPr>
          <p:nvPr>
            <p:ph type="body" sz="quarter" idx="1"/>
          </p:nvPr>
        </p:nvSpPr>
        <p:spPr>
          <a:xfrm>
            <a:off x="730251" y="1663700"/>
            <a:ext cx="3531792" cy="432198"/>
          </a:xfrm>
          <a:prstGeom prst="rect">
            <a:avLst/>
          </a:prstGeom>
          <a:extLst>
            <a:ext uri="{C572A759-6A51-4108-AA02-DFA0A04FC94B}">
              <ma14:wrappingTextBoxFlag xmlns="" xmlns:ma14="http://schemas.microsoft.com/office/mac/drawingml/2011/main" val="1"/>
            </a:ext>
          </a:extLst>
        </p:spPr>
        <p:txBody>
          <a:bodyPr anchor="b"/>
          <a:lstStyle>
            <a:lvl1pPr marL="0" indent="0">
              <a:buClrTx/>
              <a:buSzTx/>
              <a:buFontTx/>
              <a:buNone/>
              <a:defRPr sz="2100"/>
            </a:lvl1pPr>
          </a:lstStyle>
          <a:p>
            <a:r>
              <a:t>Edit Master text styles</a:t>
            </a:r>
          </a:p>
        </p:txBody>
      </p:sp>
      <p:sp>
        <p:nvSpPr>
          <p:cNvPr id="51" name="Shape 51"/>
          <p:cNvSpPr>
            <a:spLocks noGrp="1"/>
          </p:cNvSpPr>
          <p:nvPr>
            <p:ph type="body" sz="quarter" idx="13"/>
          </p:nvPr>
        </p:nvSpPr>
        <p:spPr>
          <a:xfrm>
            <a:off x="4572003" y="1670049"/>
            <a:ext cx="3542111" cy="432199"/>
          </a:xfrm>
          <a:prstGeom prst="rect">
            <a:avLst/>
          </a:prstGeom>
        </p:spPr>
        <p:txBody>
          <a:bodyPr anchor="b"/>
          <a:lstStyle/>
          <a:p>
            <a:pPr marL="0" indent="0">
              <a:buClrTx/>
              <a:buSzTx/>
              <a:buFontTx/>
              <a:buNone/>
              <a:defRPr sz="2100"/>
            </a:pPr>
            <a:endParaRPr/>
          </a:p>
        </p:txBody>
      </p:sp>
      <p:sp>
        <p:nvSpPr>
          <p:cNvPr id="52" name="Shape 5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9" name="Shape 59"/>
          <p:cNvSpPr>
            <a:spLocks noGrp="1"/>
          </p:cNvSpPr>
          <p:nvPr>
            <p:ph type="title"/>
          </p:nvPr>
        </p:nvSpPr>
        <p:spPr>
          <a:prstGeom prst="rect">
            <a:avLst/>
          </a:prstGeom>
        </p:spPr>
        <p:txBody>
          <a:bodyPr/>
          <a:lstStyle/>
          <a:p>
            <a:r>
              <a:t>Click to edit Master title style</a:t>
            </a:r>
          </a:p>
        </p:txBody>
      </p:sp>
      <p:sp>
        <p:nvSpPr>
          <p:cNvPr id="60" name="Shape 6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7" name="Shape 6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4" name="Shape 74"/>
          <p:cNvSpPr>
            <a:spLocks noGrp="1"/>
          </p:cNvSpPr>
          <p:nvPr>
            <p:ph type="title"/>
          </p:nvPr>
        </p:nvSpPr>
        <p:spPr>
          <a:xfrm>
            <a:off x="514350" y="1555750"/>
            <a:ext cx="2760665" cy="1028700"/>
          </a:xfrm>
          <a:prstGeom prst="rect">
            <a:avLst/>
          </a:prstGeom>
        </p:spPr>
        <p:txBody>
          <a:bodyPr anchor="b"/>
          <a:lstStyle>
            <a:lvl1pPr>
              <a:defRPr sz="1800"/>
            </a:lvl1pPr>
          </a:lstStyle>
          <a:p>
            <a:r>
              <a:t>Click to edit Master title style</a:t>
            </a:r>
          </a:p>
        </p:txBody>
      </p:sp>
      <p:sp>
        <p:nvSpPr>
          <p:cNvPr id="75" name="Shape 75"/>
          <p:cNvSpPr>
            <a:spLocks noGrp="1"/>
          </p:cNvSpPr>
          <p:nvPr>
            <p:ph type="body" sz="half" idx="1"/>
          </p:nvPr>
        </p:nvSpPr>
        <p:spPr>
          <a:xfrm>
            <a:off x="3486151" y="457201"/>
            <a:ext cx="4626771" cy="3886201"/>
          </a:xfrm>
          <a:prstGeom prst="rect">
            <a:avLst/>
          </a:prstGeom>
          <a:extLst>
            <a:ext uri="{C572A759-6A51-4108-AA02-DFA0A04FC94B}">
              <ma14:wrappingTextBoxFlag xmlns="" xmlns:ma14="http://schemas.microsoft.com/office/mac/drawingml/2011/main" val="1"/>
            </a:ext>
          </a:extLst>
        </p:spPr>
        <p:txBody>
          <a:bodyPr/>
          <a:lstStyle/>
          <a:p>
            <a:r>
              <a:t>Edit Master text styles</a:t>
            </a:r>
          </a:p>
          <a:p>
            <a:pPr lvl="1"/>
            <a:r>
              <a:t>Second level</a:t>
            </a:r>
          </a:p>
          <a:p>
            <a:pPr lvl="2"/>
            <a:r>
              <a:t>Third level</a:t>
            </a:r>
          </a:p>
          <a:p>
            <a:pPr lvl="3"/>
            <a:r>
              <a:t>Fourth level</a:t>
            </a:r>
          </a:p>
          <a:p>
            <a:pPr lvl="4"/>
            <a:r>
              <a:t>Fifth level</a:t>
            </a:r>
          </a:p>
        </p:txBody>
      </p:sp>
      <p:sp>
        <p:nvSpPr>
          <p:cNvPr id="76" name="Shape 76"/>
          <p:cNvSpPr>
            <a:spLocks noGrp="1"/>
          </p:cNvSpPr>
          <p:nvPr>
            <p:ph type="body" sz="quarter" idx="13"/>
          </p:nvPr>
        </p:nvSpPr>
        <p:spPr>
          <a:xfrm>
            <a:off x="514349" y="2584450"/>
            <a:ext cx="2760666" cy="1371600"/>
          </a:xfrm>
          <a:prstGeom prst="rect">
            <a:avLst/>
          </a:prstGeom>
        </p:spPr>
        <p:txBody>
          <a:bodyPr anchor="t"/>
          <a:lstStyle/>
          <a:p>
            <a:pPr marL="0" indent="0">
              <a:buClrTx/>
              <a:buSzTx/>
              <a:buFontTx/>
              <a:buNone/>
              <a:defRPr sz="1200"/>
            </a:pPr>
            <a:endParaRPr/>
          </a:p>
        </p:txBody>
      </p:sp>
      <p:sp>
        <p:nvSpPr>
          <p:cNvPr id="77" name="Shape 7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4" name="Shape 84"/>
          <p:cNvSpPr>
            <a:spLocks noGrp="1"/>
          </p:cNvSpPr>
          <p:nvPr>
            <p:ph type="title"/>
          </p:nvPr>
        </p:nvSpPr>
        <p:spPr>
          <a:xfrm>
            <a:off x="514350" y="1200150"/>
            <a:ext cx="4623490" cy="1028700"/>
          </a:xfrm>
          <a:prstGeom prst="rect">
            <a:avLst/>
          </a:prstGeom>
        </p:spPr>
        <p:txBody>
          <a:bodyPr anchor="b"/>
          <a:lstStyle>
            <a:lvl1pPr>
              <a:defRPr sz="2100"/>
            </a:lvl1pPr>
          </a:lstStyle>
          <a:p>
            <a:r>
              <a:t>Click to edit Master title style</a:t>
            </a:r>
          </a:p>
        </p:txBody>
      </p:sp>
      <p:sp>
        <p:nvSpPr>
          <p:cNvPr id="85" name="Shape 85"/>
          <p:cNvSpPr>
            <a:spLocks noGrp="1"/>
          </p:cNvSpPr>
          <p:nvPr>
            <p:ph type="pic" sz="quarter" idx="13"/>
          </p:nvPr>
        </p:nvSpPr>
        <p:spPr>
          <a:xfrm>
            <a:off x="5652189" y="685800"/>
            <a:ext cx="2460732" cy="3429000"/>
          </a:xfrm>
          <a:prstGeom prst="rect">
            <a:avLst/>
          </a:prstGeom>
          <a:ln w="50800" cap="sq">
            <a:solidFill>
              <a:srgbClr val="FFFFFF">
                <a:alpha val="50000"/>
              </a:srgbClr>
            </a:solidFill>
            <a:miter lim="800000"/>
          </a:ln>
          <a:effectLst>
            <a:outerShdw blurRad="254000" rotWithShape="0">
              <a:srgbClr val="000000">
                <a:alpha val="43000"/>
              </a:srgbClr>
            </a:outerShdw>
          </a:effectLst>
        </p:spPr>
        <p:txBody>
          <a:bodyPr lIns="91439" rIns="91439" anchor="t">
            <a:noAutofit/>
          </a:bodyPr>
          <a:lstStyle/>
          <a:p>
            <a:endParaRPr/>
          </a:p>
        </p:txBody>
      </p:sp>
      <p:sp>
        <p:nvSpPr>
          <p:cNvPr id="86" name="Shape 86"/>
          <p:cNvSpPr>
            <a:spLocks noGrp="1"/>
          </p:cNvSpPr>
          <p:nvPr>
            <p:ph type="body" sz="quarter" idx="1"/>
          </p:nvPr>
        </p:nvSpPr>
        <p:spPr>
          <a:xfrm>
            <a:off x="514350" y="2228850"/>
            <a:ext cx="4623490" cy="1371600"/>
          </a:xfrm>
          <a:prstGeom prst="rect">
            <a:avLst/>
          </a:prstGeom>
          <a:extLst>
            <a:ext uri="{C572A759-6A51-4108-AA02-DFA0A04FC94B}">
              <ma14:wrappingTextBoxFlag xmlns="" xmlns:ma14="http://schemas.microsoft.com/office/mac/drawingml/2011/main" val="1"/>
            </a:ext>
          </a:extLst>
        </p:spPr>
        <p:txBody>
          <a:bodyPr anchor="t"/>
          <a:lstStyle>
            <a:lvl1pPr marL="0" indent="0">
              <a:buClrTx/>
              <a:buSzTx/>
              <a:buFontTx/>
              <a:buNone/>
            </a:lvl1pPr>
          </a:lstStyle>
          <a:p>
            <a:r>
              <a:t>Edit Master text styles</a:t>
            </a:r>
          </a:p>
        </p:txBody>
      </p:sp>
      <p:sp>
        <p:nvSpPr>
          <p:cNvPr id="87" name="Shape 8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1"/>
          <a:srcRect/>
          <a:stretch>
            <a:fillRect/>
          </a:stretch>
        </a:blipFill>
        <a:effectLst/>
      </p:bgPr>
    </p:bg>
    <p:spTree>
      <p:nvGrpSpPr>
        <p:cNvPr id="1" name=""/>
        <p:cNvGrpSpPr/>
        <p:nvPr/>
      </p:nvGrpSpPr>
      <p:grpSpPr>
        <a:xfrm>
          <a:off x="0" y="0"/>
          <a:ext cx="0" cy="0"/>
          <a:chOff x="0" y="0"/>
          <a:chExt cx="0" cy="0"/>
        </a:xfrm>
      </p:grpSpPr>
      <p:pic>
        <p:nvPicPr>
          <p:cNvPr id="2" name="image3.png" descr="Celestia-R1---OverlayContentHD.png"/>
          <p:cNvPicPr>
            <a:picLocks noChangeAspect="1"/>
          </p:cNvPicPr>
          <p:nvPr/>
        </p:nvPicPr>
        <p:blipFill>
          <a:blip r:embed="rId22">
            <a:extLst/>
          </a:blip>
          <a:stretch>
            <a:fillRect/>
          </a:stretch>
        </p:blipFill>
        <p:spPr>
          <a:xfrm>
            <a:off x="0" y="0"/>
            <a:ext cx="9141619" cy="5142161"/>
          </a:xfrm>
          <a:prstGeom prst="rect">
            <a:avLst/>
          </a:prstGeom>
          <a:ln w="12700">
            <a:miter lim="400000"/>
          </a:ln>
        </p:spPr>
      </p:pic>
      <p:sp>
        <p:nvSpPr>
          <p:cNvPr id="3" name="Shape 3"/>
          <p:cNvSpPr>
            <a:spLocks noGrp="1"/>
          </p:cNvSpPr>
          <p:nvPr>
            <p:ph type="title"/>
          </p:nvPr>
        </p:nvSpPr>
        <p:spPr>
          <a:xfrm>
            <a:off x="514351" y="457201"/>
            <a:ext cx="7598569" cy="109220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Click to edit Master title style</a:t>
            </a:r>
          </a:p>
        </p:txBody>
      </p:sp>
      <p:sp>
        <p:nvSpPr>
          <p:cNvPr id="4" name="Shape 4"/>
          <p:cNvSpPr>
            <a:spLocks noGrp="1"/>
          </p:cNvSpPr>
          <p:nvPr>
            <p:ph type="body" idx="1"/>
          </p:nvPr>
        </p:nvSpPr>
        <p:spPr>
          <a:xfrm>
            <a:off x="457200" y="1200150"/>
            <a:ext cx="8229600" cy="3394472"/>
          </a:xfrm>
          <a:prstGeom prst="rect">
            <a:avLst/>
          </a:prstGeom>
          <a:ln w="12700">
            <a:miter lim="400000"/>
          </a:ln>
        </p:spPr>
        <p:txBody>
          <a:bodyPr lIns="45719" rIns="45719" anchor="ctr">
            <a:normAutofit/>
          </a:bodyPr>
          <a:lstStyle/>
          <a:p>
            <a:endParaRPr/>
          </a:p>
        </p:txBody>
      </p:sp>
      <p:sp>
        <p:nvSpPr>
          <p:cNvPr id="5" name="Shape 5"/>
          <p:cNvSpPr>
            <a:spLocks noGrp="1"/>
          </p:cNvSpPr>
          <p:nvPr>
            <p:ph type="sldNum" sz="quarter" idx="2"/>
          </p:nvPr>
        </p:nvSpPr>
        <p:spPr>
          <a:xfrm>
            <a:off x="7918665" y="4441746"/>
            <a:ext cx="194257" cy="205741"/>
          </a:xfrm>
          <a:prstGeom prst="rect">
            <a:avLst/>
          </a:prstGeom>
          <a:ln w="12700">
            <a:miter lim="400000"/>
          </a:ln>
        </p:spPr>
        <p:txBody>
          <a:bodyPr wrap="none" lIns="45719" rIns="45719" anchor="ctr">
            <a:spAutoFit/>
          </a:bodyPr>
          <a:lstStyle>
            <a:lvl1pPr algn="r">
              <a:defRPr sz="7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spd="med"/>
  <p:txStyles>
    <p:titleStyle>
      <a:lvl1pPr marL="0" marR="0" indent="0" algn="l" defTabSz="342900" rtl="0" latinLnBrk="0">
        <a:lnSpc>
          <a:spcPct val="100000"/>
        </a:lnSpc>
        <a:spcBef>
          <a:spcPts val="0"/>
        </a:spcBef>
        <a:spcAft>
          <a:spcPts val="0"/>
        </a:spcAft>
        <a:buClrTx/>
        <a:buSzTx/>
        <a:buFontTx/>
        <a:buNone/>
        <a:tabLst/>
        <a:defRPr sz="2700" b="0" i="0" u="none" strike="noStrike" cap="all" spc="0" baseline="0">
          <a:ln>
            <a:noFill/>
          </a:ln>
          <a:solidFill>
            <a:srgbClr val="FFFFFF"/>
          </a:solidFill>
          <a:uFillTx/>
          <a:latin typeface="Calibri Light"/>
          <a:ea typeface="Calibri Light"/>
          <a:cs typeface="Calibri Light"/>
          <a:sym typeface="Calibri Light"/>
        </a:defRPr>
      </a:lvl1pPr>
      <a:lvl2pPr marL="0" marR="0" indent="0" algn="l" defTabSz="342900" rtl="0" latinLnBrk="0">
        <a:lnSpc>
          <a:spcPct val="100000"/>
        </a:lnSpc>
        <a:spcBef>
          <a:spcPts val="0"/>
        </a:spcBef>
        <a:spcAft>
          <a:spcPts val="0"/>
        </a:spcAft>
        <a:buClrTx/>
        <a:buSzTx/>
        <a:buFontTx/>
        <a:buNone/>
        <a:tabLst/>
        <a:defRPr sz="2700" b="0" i="0" u="none" strike="noStrike" cap="all" spc="0" baseline="0">
          <a:ln>
            <a:noFill/>
          </a:ln>
          <a:solidFill>
            <a:srgbClr val="FFFFFF"/>
          </a:solidFill>
          <a:uFillTx/>
          <a:latin typeface="Calibri Light"/>
          <a:ea typeface="Calibri Light"/>
          <a:cs typeface="Calibri Light"/>
          <a:sym typeface="Calibri Light"/>
        </a:defRPr>
      </a:lvl2pPr>
      <a:lvl3pPr marL="0" marR="0" indent="0" algn="l" defTabSz="342900" rtl="0" latinLnBrk="0">
        <a:lnSpc>
          <a:spcPct val="100000"/>
        </a:lnSpc>
        <a:spcBef>
          <a:spcPts val="0"/>
        </a:spcBef>
        <a:spcAft>
          <a:spcPts val="0"/>
        </a:spcAft>
        <a:buClrTx/>
        <a:buSzTx/>
        <a:buFontTx/>
        <a:buNone/>
        <a:tabLst/>
        <a:defRPr sz="2700" b="0" i="0" u="none" strike="noStrike" cap="all" spc="0" baseline="0">
          <a:ln>
            <a:noFill/>
          </a:ln>
          <a:solidFill>
            <a:srgbClr val="FFFFFF"/>
          </a:solidFill>
          <a:uFillTx/>
          <a:latin typeface="Calibri Light"/>
          <a:ea typeface="Calibri Light"/>
          <a:cs typeface="Calibri Light"/>
          <a:sym typeface="Calibri Light"/>
        </a:defRPr>
      </a:lvl3pPr>
      <a:lvl4pPr marL="0" marR="0" indent="0" algn="l" defTabSz="342900" rtl="0" latinLnBrk="0">
        <a:lnSpc>
          <a:spcPct val="100000"/>
        </a:lnSpc>
        <a:spcBef>
          <a:spcPts val="0"/>
        </a:spcBef>
        <a:spcAft>
          <a:spcPts val="0"/>
        </a:spcAft>
        <a:buClrTx/>
        <a:buSzTx/>
        <a:buFontTx/>
        <a:buNone/>
        <a:tabLst/>
        <a:defRPr sz="2700" b="0" i="0" u="none" strike="noStrike" cap="all" spc="0" baseline="0">
          <a:ln>
            <a:noFill/>
          </a:ln>
          <a:solidFill>
            <a:srgbClr val="FFFFFF"/>
          </a:solidFill>
          <a:uFillTx/>
          <a:latin typeface="Calibri Light"/>
          <a:ea typeface="Calibri Light"/>
          <a:cs typeface="Calibri Light"/>
          <a:sym typeface="Calibri Light"/>
        </a:defRPr>
      </a:lvl4pPr>
      <a:lvl5pPr marL="0" marR="0" indent="0" algn="l" defTabSz="342900" rtl="0" latinLnBrk="0">
        <a:lnSpc>
          <a:spcPct val="100000"/>
        </a:lnSpc>
        <a:spcBef>
          <a:spcPts val="0"/>
        </a:spcBef>
        <a:spcAft>
          <a:spcPts val="0"/>
        </a:spcAft>
        <a:buClrTx/>
        <a:buSzTx/>
        <a:buFontTx/>
        <a:buNone/>
        <a:tabLst/>
        <a:defRPr sz="2700" b="0" i="0" u="none" strike="noStrike" cap="all" spc="0" baseline="0">
          <a:ln>
            <a:noFill/>
          </a:ln>
          <a:solidFill>
            <a:srgbClr val="FFFFFF"/>
          </a:solidFill>
          <a:uFillTx/>
          <a:latin typeface="Calibri Light"/>
          <a:ea typeface="Calibri Light"/>
          <a:cs typeface="Calibri Light"/>
          <a:sym typeface="Calibri Light"/>
        </a:defRPr>
      </a:lvl5pPr>
      <a:lvl6pPr marL="0" marR="0" indent="0" algn="l" defTabSz="342900" rtl="0" latinLnBrk="0">
        <a:lnSpc>
          <a:spcPct val="100000"/>
        </a:lnSpc>
        <a:spcBef>
          <a:spcPts val="0"/>
        </a:spcBef>
        <a:spcAft>
          <a:spcPts val="0"/>
        </a:spcAft>
        <a:buClrTx/>
        <a:buSzTx/>
        <a:buFontTx/>
        <a:buNone/>
        <a:tabLst/>
        <a:defRPr sz="2700" b="0" i="0" u="none" strike="noStrike" cap="all" spc="0" baseline="0">
          <a:ln>
            <a:noFill/>
          </a:ln>
          <a:solidFill>
            <a:srgbClr val="FFFFFF"/>
          </a:solidFill>
          <a:uFillTx/>
          <a:latin typeface="Calibri Light"/>
          <a:ea typeface="Calibri Light"/>
          <a:cs typeface="Calibri Light"/>
          <a:sym typeface="Calibri Light"/>
        </a:defRPr>
      </a:lvl6pPr>
      <a:lvl7pPr marL="0" marR="0" indent="0" algn="l" defTabSz="342900" rtl="0" latinLnBrk="0">
        <a:lnSpc>
          <a:spcPct val="100000"/>
        </a:lnSpc>
        <a:spcBef>
          <a:spcPts val="0"/>
        </a:spcBef>
        <a:spcAft>
          <a:spcPts val="0"/>
        </a:spcAft>
        <a:buClrTx/>
        <a:buSzTx/>
        <a:buFontTx/>
        <a:buNone/>
        <a:tabLst/>
        <a:defRPr sz="2700" b="0" i="0" u="none" strike="noStrike" cap="all" spc="0" baseline="0">
          <a:ln>
            <a:noFill/>
          </a:ln>
          <a:solidFill>
            <a:srgbClr val="FFFFFF"/>
          </a:solidFill>
          <a:uFillTx/>
          <a:latin typeface="Calibri Light"/>
          <a:ea typeface="Calibri Light"/>
          <a:cs typeface="Calibri Light"/>
          <a:sym typeface="Calibri Light"/>
        </a:defRPr>
      </a:lvl7pPr>
      <a:lvl8pPr marL="0" marR="0" indent="0" algn="l" defTabSz="342900" rtl="0" latinLnBrk="0">
        <a:lnSpc>
          <a:spcPct val="100000"/>
        </a:lnSpc>
        <a:spcBef>
          <a:spcPts val="0"/>
        </a:spcBef>
        <a:spcAft>
          <a:spcPts val="0"/>
        </a:spcAft>
        <a:buClrTx/>
        <a:buSzTx/>
        <a:buFontTx/>
        <a:buNone/>
        <a:tabLst/>
        <a:defRPr sz="2700" b="0" i="0" u="none" strike="noStrike" cap="all" spc="0" baseline="0">
          <a:ln>
            <a:noFill/>
          </a:ln>
          <a:solidFill>
            <a:srgbClr val="FFFFFF"/>
          </a:solidFill>
          <a:uFillTx/>
          <a:latin typeface="Calibri Light"/>
          <a:ea typeface="Calibri Light"/>
          <a:cs typeface="Calibri Light"/>
          <a:sym typeface="Calibri Light"/>
        </a:defRPr>
      </a:lvl8pPr>
      <a:lvl9pPr marL="0" marR="0" indent="0" algn="l" defTabSz="342900" rtl="0" latinLnBrk="0">
        <a:lnSpc>
          <a:spcPct val="100000"/>
        </a:lnSpc>
        <a:spcBef>
          <a:spcPts val="0"/>
        </a:spcBef>
        <a:spcAft>
          <a:spcPts val="0"/>
        </a:spcAft>
        <a:buClrTx/>
        <a:buSzTx/>
        <a:buFontTx/>
        <a:buNone/>
        <a:tabLst/>
        <a:defRPr sz="2700" b="0" i="0" u="none" strike="noStrike" cap="all" spc="0" baseline="0">
          <a:ln>
            <a:noFill/>
          </a:ln>
          <a:solidFill>
            <a:srgbClr val="FFFFFF"/>
          </a:solidFill>
          <a:uFillTx/>
          <a:latin typeface="Calibri Light"/>
          <a:ea typeface="Calibri Light"/>
          <a:cs typeface="Calibri Light"/>
          <a:sym typeface="Calibri Light"/>
        </a:defRPr>
      </a:lvl9pPr>
    </p:titleStyle>
    <p:bodyStyle>
      <a:lvl1pPr marL="214313" marR="0" indent="-214313" algn="l" defTabSz="342900" rtl="0" latinLnBrk="0">
        <a:lnSpc>
          <a:spcPct val="100000"/>
        </a:lnSpc>
        <a:spcBef>
          <a:spcPts val="700"/>
        </a:spcBef>
        <a:spcAft>
          <a:spcPts val="0"/>
        </a:spcAft>
        <a:buClr>
          <a:srgbClr val="FFFFFF"/>
        </a:buClr>
        <a:buSzPct val="100000"/>
        <a:buFont typeface="Arial"/>
        <a:buChar char="•"/>
        <a:tabLst/>
        <a:defRPr sz="1300" b="0" i="0" u="none" strike="noStrike" cap="none" spc="0" baseline="0">
          <a:ln>
            <a:noFill/>
          </a:ln>
          <a:solidFill>
            <a:srgbClr val="FFFFFF"/>
          </a:solidFill>
          <a:uFillTx/>
          <a:latin typeface="Calibri"/>
          <a:ea typeface="Calibri"/>
          <a:cs typeface="Calibri"/>
          <a:sym typeface="Calibri"/>
        </a:defRPr>
      </a:lvl1pPr>
      <a:lvl2pPr marL="575072" marR="0" indent="-232172" algn="l" defTabSz="342900" rtl="0" latinLnBrk="0">
        <a:lnSpc>
          <a:spcPct val="100000"/>
        </a:lnSpc>
        <a:spcBef>
          <a:spcPts val="700"/>
        </a:spcBef>
        <a:spcAft>
          <a:spcPts val="0"/>
        </a:spcAft>
        <a:buClr>
          <a:srgbClr val="FFFFFF"/>
        </a:buClr>
        <a:buSzPct val="100000"/>
        <a:buFont typeface="Arial"/>
        <a:buChar char="•"/>
        <a:tabLst/>
        <a:defRPr sz="1300" b="0" i="0" u="none" strike="noStrike" cap="none" spc="0" baseline="0">
          <a:ln>
            <a:noFill/>
          </a:ln>
          <a:solidFill>
            <a:srgbClr val="FFFFFF"/>
          </a:solidFill>
          <a:uFillTx/>
          <a:latin typeface="Calibri"/>
          <a:ea typeface="Calibri"/>
          <a:cs typeface="Calibri"/>
          <a:sym typeface="Calibri"/>
        </a:defRPr>
      </a:lvl2pPr>
      <a:lvl3pPr marL="964406" marR="0" indent="-278606" algn="l" defTabSz="342900" rtl="0" latinLnBrk="0">
        <a:lnSpc>
          <a:spcPct val="100000"/>
        </a:lnSpc>
        <a:spcBef>
          <a:spcPts val="700"/>
        </a:spcBef>
        <a:spcAft>
          <a:spcPts val="0"/>
        </a:spcAft>
        <a:buClr>
          <a:srgbClr val="FFFFFF"/>
        </a:buClr>
        <a:buSzPct val="100000"/>
        <a:buFont typeface="Arial"/>
        <a:buChar char="•"/>
        <a:tabLst/>
        <a:defRPr sz="1300" b="0" i="0" u="none" strike="noStrike" cap="none" spc="0" baseline="0">
          <a:ln>
            <a:noFill/>
          </a:ln>
          <a:solidFill>
            <a:srgbClr val="FFFFFF"/>
          </a:solidFill>
          <a:uFillTx/>
          <a:latin typeface="Calibri"/>
          <a:ea typeface="Calibri"/>
          <a:cs typeface="Calibri"/>
          <a:sym typeface="Calibri"/>
        </a:defRPr>
      </a:lvl3pPr>
      <a:lvl4pPr marL="1214438" marR="0" indent="-185738" algn="l" defTabSz="342900" rtl="0" latinLnBrk="0">
        <a:lnSpc>
          <a:spcPct val="100000"/>
        </a:lnSpc>
        <a:spcBef>
          <a:spcPts val="700"/>
        </a:spcBef>
        <a:spcAft>
          <a:spcPts val="0"/>
        </a:spcAft>
        <a:buClr>
          <a:srgbClr val="FFFFFF"/>
        </a:buClr>
        <a:buSzPct val="100000"/>
        <a:buFont typeface="Arial"/>
        <a:buChar char="•"/>
        <a:tabLst/>
        <a:defRPr sz="1300" b="0" i="0" u="none" strike="noStrike" cap="none" spc="0" baseline="0">
          <a:ln>
            <a:noFill/>
          </a:ln>
          <a:solidFill>
            <a:srgbClr val="FFFFFF"/>
          </a:solidFill>
          <a:uFillTx/>
          <a:latin typeface="Calibri"/>
          <a:ea typeface="Calibri"/>
          <a:cs typeface="Calibri"/>
          <a:sym typeface="Calibri"/>
        </a:defRPr>
      </a:lvl4pPr>
      <a:lvl5pPr marL="1557338" marR="0" indent="-185738" algn="l" defTabSz="342900" rtl="0" latinLnBrk="0">
        <a:lnSpc>
          <a:spcPct val="100000"/>
        </a:lnSpc>
        <a:spcBef>
          <a:spcPts val="700"/>
        </a:spcBef>
        <a:spcAft>
          <a:spcPts val="0"/>
        </a:spcAft>
        <a:buClr>
          <a:srgbClr val="FFFFFF"/>
        </a:buClr>
        <a:buSzPct val="100000"/>
        <a:buFont typeface="Arial"/>
        <a:buChar char="•"/>
        <a:tabLst/>
        <a:defRPr sz="1300" b="0" i="0" u="none" strike="noStrike" cap="none" spc="0" baseline="0">
          <a:ln>
            <a:noFill/>
          </a:ln>
          <a:solidFill>
            <a:srgbClr val="FFFFFF"/>
          </a:solidFill>
          <a:uFillTx/>
          <a:latin typeface="Calibri"/>
          <a:ea typeface="Calibri"/>
          <a:cs typeface="Calibri"/>
          <a:sym typeface="Calibri"/>
        </a:defRPr>
      </a:lvl5pPr>
      <a:lvl6pPr marL="1962150" marR="0" indent="-247650" algn="l" defTabSz="342900" rtl="0" latinLnBrk="0">
        <a:lnSpc>
          <a:spcPct val="100000"/>
        </a:lnSpc>
        <a:spcBef>
          <a:spcPts val="700"/>
        </a:spcBef>
        <a:spcAft>
          <a:spcPts val="0"/>
        </a:spcAft>
        <a:buClr>
          <a:srgbClr val="FFFFFF"/>
        </a:buClr>
        <a:buSzPct val="100000"/>
        <a:buFont typeface="Arial"/>
        <a:buChar char="•"/>
        <a:tabLst/>
        <a:defRPr sz="1300" b="0" i="0" u="none" strike="noStrike" cap="none" spc="0" baseline="0">
          <a:ln>
            <a:noFill/>
          </a:ln>
          <a:solidFill>
            <a:srgbClr val="FFFFFF"/>
          </a:solidFill>
          <a:uFillTx/>
          <a:latin typeface="Calibri"/>
          <a:ea typeface="Calibri"/>
          <a:cs typeface="Calibri"/>
          <a:sym typeface="Calibri"/>
        </a:defRPr>
      </a:lvl6pPr>
      <a:lvl7pPr marL="2305050" marR="0" indent="-247650" algn="l" defTabSz="342900" rtl="0" latinLnBrk="0">
        <a:lnSpc>
          <a:spcPct val="100000"/>
        </a:lnSpc>
        <a:spcBef>
          <a:spcPts val="700"/>
        </a:spcBef>
        <a:spcAft>
          <a:spcPts val="0"/>
        </a:spcAft>
        <a:buClr>
          <a:srgbClr val="FFFFFF"/>
        </a:buClr>
        <a:buSzPct val="100000"/>
        <a:buFont typeface="Arial"/>
        <a:buChar char="•"/>
        <a:tabLst/>
        <a:defRPr sz="1300" b="0" i="0" u="none" strike="noStrike" cap="none" spc="0" baseline="0">
          <a:ln>
            <a:noFill/>
          </a:ln>
          <a:solidFill>
            <a:srgbClr val="FFFFFF"/>
          </a:solidFill>
          <a:uFillTx/>
          <a:latin typeface="Calibri"/>
          <a:ea typeface="Calibri"/>
          <a:cs typeface="Calibri"/>
          <a:sym typeface="Calibri"/>
        </a:defRPr>
      </a:lvl7pPr>
      <a:lvl8pPr marL="2647950" marR="0" indent="-247650" algn="l" defTabSz="342900" rtl="0" latinLnBrk="0">
        <a:lnSpc>
          <a:spcPct val="100000"/>
        </a:lnSpc>
        <a:spcBef>
          <a:spcPts val="700"/>
        </a:spcBef>
        <a:spcAft>
          <a:spcPts val="0"/>
        </a:spcAft>
        <a:buClr>
          <a:srgbClr val="FFFFFF"/>
        </a:buClr>
        <a:buSzPct val="100000"/>
        <a:buFont typeface="Arial"/>
        <a:buChar char="•"/>
        <a:tabLst/>
        <a:defRPr sz="1300" b="0" i="0" u="none" strike="noStrike" cap="none" spc="0" baseline="0">
          <a:ln>
            <a:noFill/>
          </a:ln>
          <a:solidFill>
            <a:srgbClr val="FFFFFF"/>
          </a:solidFill>
          <a:uFillTx/>
          <a:latin typeface="Calibri"/>
          <a:ea typeface="Calibri"/>
          <a:cs typeface="Calibri"/>
          <a:sym typeface="Calibri"/>
        </a:defRPr>
      </a:lvl8pPr>
      <a:lvl9pPr marL="2990850" marR="0" indent="-247650" algn="l" defTabSz="342900" rtl="0" latinLnBrk="0">
        <a:lnSpc>
          <a:spcPct val="100000"/>
        </a:lnSpc>
        <a:spcBef>
          <a:spcPts val="700"/>
        </a:spcBef>
        <a:spcAft>
          <a:spcPts val="0"/>
        </a:spcAft>
        <a:buClr>
          <a:srgbClr val="FFFFFF"/>
        </a:buClr>
        <a:buSzPct val="100000"/>
        <a:buFont typeface="Arial"/>
        <a:buChar char="•"/>
        <a:tabLst/>
        <a:defRPr sz="1300" b="0" i="0" u="none" strike="noStrike" cap="none" spc="0" baseline="0">
          <a:ln>
            <a:noFill/>
          </a:ln>
          <a:solidFill>
            <a:srgbClr val="FFFFFF"/>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9.tiff"/></Relationships>
</file>

<file path=ppt/slides/_rels/slide14.xml.rels><?xml version="1.0" encoding="UTF-8" standalone="yes"?>
<Relationships xmlns="http://schemas.openxmlformats.org/package/2006/relationships"><Relationship Id="rId8" Type="http://schemas.openxmlformats.org/officeDocument/2006/relationships/hyperlink" Target="http://www.david.best/" TargetMode="External"/><Relationship Id="rId3" Type="http://schemas.openxmlformats.org/officeDocument/2006/relationships/slideLayout" Target="../slideLayouts/slideLayout2.xml"/><Relationship Id="rId7" Type="http://schemas.microsoft.com/office/2007/relationships/hdphoto" Target="../media/hdphoto2.wdp"/><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20.png"/><Relationship Id="rId5" Type="http://schemas.openxmlformats.org/officeDocument/2006/relationships/hyperlink" Target="http://www.davidbest.ca/besta11y/TASSQ2018.shtml#main" TargetMode="External"/><Relationship Id="rId4" Type="http://schemas.openxmlformats.org/officeDocument/2006/relationships/notesSlide" Target="../notesSlides/notesSlide14.xml"/><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microsoft.com/office/2007/relationships/media" Target="../media/media2.aif"/><Relationship Id="rId7" Type="http://schemas.openxmlformats.org/officeDocument/2006/relationships/slideLayout" Target="../slideLayouts/slideLayout18.xml"/><Relationship Id="rId2" Type="http://schemas.openxmlformats.org/officeDocument/2006/relationships/audio" Target="../media/media1.aif"/><Relationship Id="rId1" Type="http://schemas.microsoft.com/office/2007/relationships/media" Target="../media/media1.aif"/><Relationship Id="rId6" Type="http://schemas.openxmlformats.org/officeDocument/2006/relationships/audio" Target="../media/media3.aif"/><Relationship Id="rId5" Type="http://schemas.microsoft.com/office/2007/relationships/media" Target="../media/media3.aif"/><Relationship Id="rId4" Type="http://schemas.openxmlformats.org/officeDocument/2006/relationships/audio" Target="../media/media2.aif"/><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16.tiff"/><Relationship Id="rId3" Type="http://schemas.openxmlformats.org/officeDocument/2006/relationships/image" Target="../media/image11.png"/><Relationship Id="rId7" Type="http://schemas.openxmlformats.org/officeDocument/2006/relationships/image" Target="../media/image15.tiff"/><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tiff"/><Relationship Id="rId4" Type="http://schemas.openxmlformats.org/officeDocument/2006/relationships/image" Target="../media/image12.tif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1D5D"/>
        </a:solidFill>
        <a:effectLst/>
      </p:bgPr>
    </p:bg>
    <p:spTree>
      <p:nvGrpSpPr>
        <p:cNvPr id="1" name=""/>
        <p:cNvGrpSpPr/>
        <p:nvPr/>
      </p:nvGrpSpPr>
      <p:grpSpPr>
        <a:xfrm>
          <a:off x="0" y="0"/>
          <a:ext cx="0" cy="0"/>
          <a:chOff x="0" y="0"/>
          <a:chExt cx="0" cy="0"/>
        </a:xfrm>
      </p:grpSpPr>
      <p:sp>
        <p:nvSpPr>
          <p:cNvPr id="194" name="Shape 194"/>
          <p:cNvSpPr>
            <a:spLocks noGrp="1"/>
          </p:cNvSpPr>
          <p:nvPr>
            <p:ph type="ctrTitle"/>
          </p:nvPr>
        </p:nvSpPr>
        <p:spPr>
          <a:xfrm>
            <a:off x="685800" y="2190750"/>
            <a:ext cx="7772400" cy="1872784"/>
          </a:xfrm>
          <a:prstGeom prst="rect">
            <a:avLst/>
          </a:prstGeom>
        </p:spPr>
        <p:txBody>
          <a:bodyPr/>
          <a:lstStyle/>
          <a:p>
            <a:pPr>
              <a:defRPr sz="4000">
                <a:solidFill>
                  <a:srgbClr val="779AE3"/>
                </a:solidFill>
                <a:latin typeface="Arial"/>
                <a:ea typeface="Arial"/>
                <a:cs typeface="Arial"/>
                <a:sym typeface="Arial"/>
              </a:defRPr>
            </a:pPr>
            <a:r>
              <a:rPr dirty="0"/>
              <a:t>T</a:t>
            </a:r>
            <a:r>
              <a:rPr lang="en-US" dirty="0"/>
              <a:t>he</a:t>
            </a:r>
            <a:r>
              <a:rPr dirty="0"/>
              <a:t> Business Value</a:t>
            </a:r>
            <a:br>
              <a:rPr dirty="0"/>
            </a:br>
            <a:r>
              <a:rPr dirty="0"/>
              <a:t> of Accessibility</a:t>
            </a:r>
          </a:p>
        </p:txBody>
      </p:sp>
      <p:pic>
        <p:nvPicPr>
          <p:cNvPr id="3" name="Picture 2">
            <a:extLst>
              <a:ext uri="{FF2B5EF4-FFF2-40B4-BE49-F238E27FC236}">
                <a16:creationId xmlns:a16="http://schemas.microsoft.com/office/drawing/2014/main" id="{A1F8E637-D66A-FD4E-8D28-090F39B4FEBA}"/>
              </a:ext>
              <a:ext uri="{C183D7F6-B498-43B3-948B-1728B52AA6E4}">
                <adec:decorative xmlns:adec="http://schemas.microsoft.com/office/drawing/2017/decorative" val="1"/>
              </a:ext>
            </a:extLst>
          </p:cNvPr>
          <p:cNvPicPr>
            <a:picLocks noChangeAspect="1"/>
          </p:cNvPicPr>
          <p:nvPr/>
        </p:nvPicPr>
        <p:blipFill>
          <a:blip r:embed="rId3">
            <a:extLst/>
          </a:blip>
          <a:stretch>
            <a:fillRect/>
          </a:stretch>
        </p:blipFill>
        <p:spPr>
          <a:xfrm rot="20068791">
            <a:off x="184787" y="865474"/>
            <a:ext cx="990600" cy="990600"/>
          </a:xfrm>
          <a:prstGeom prst="rect">
            <a:avLst/>
          </a:prstGeom>
        </p:spPr>
      </p:pic>
      <p:pic>
        <p:nvPicPr>
          <p:cNvPr id="4" name="Picture 3">
            <a:extLst>
              <a:ext uri="{FF2B5EF4-FFF2-40B4-BE49-F238E27FC236}">
                <a16:creationId xmlns:a16="http://schemas.microsoft.com/office/drawing/2014/main" id="{7126FF22-EE8B-5748-84EB-B91ECB182F3B}"/>
              </a:ext>
              <a:ext uri="{C183D7F6-B498-43B3-948B-1728B52AA6E4}">
                <adec:decorative xmlns:adec="http://schemas.microsoft.com/office/drawing/2017/decorative" val="1"/>
              </a:ext>
            </a:extLst>
          </p:cNvPr>
          <p:cNvPicPr>
            <a:picLocks noChangeAspect="1"/>
          </p:cNvPicPr>
          <p:nvPr/>
        </p:nvPicPr>
        <p:blipFill>
          <a:blip r:embed="rId4">
            <a:alphaModFix amt="62000"/>
            <a:extLst/>
          </a:blip>
          <a:stretch>
            <a:fillRect/>
          </a:stretch>
        </p:blipFill>
        <p:spPr>
          <a:xfrm rot="10978770">
            <a:off x="4983240" y="-7309"/>
            <a:ext cx="884576" cy="1029444"/>
          </a:xfrm>
          <a:prstGeom prst="rect">
            <a:avLst/>
          </a:prstGeom>
        </p:spPr>
      </p:pic>
      <p:sp>
        <p:nvSpPr>
          <p:cNvPr id="7" name="TextBox 6">
            <a:extLst>
              <a:ext uri="{FF2B5EF4-FFF2-40B4-BE49-F238E27FC236}">
                <a16:creationId xmlns:a16="http://schemas.microsoft.com/office/drawing/2014/main" id="{79467806-FC77-7149-9684-16982A9BDE53}"/>
              </a:ext>
              <a:ext uri="{C183D7F6-B498-43B3-948B-1728B52AA6E4}">
                <adec:decorative xmlns:adec="http://schemas.microsoft.com/office/drawing/2017/decorative" val="1"/>
              </a:ext>
            </a:extLst>
          </p:cNvPr>
          <p:cNvSpPr txBox="1"/>
          <p:nvPr/>
        </p:nvSpPr>
        <p:spPr>
          <a:xfrm rot="2056691">
            <a:off x="96253" y="4351117"/>
            <a:ext cx="861232" cy="14465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CA" sz="8800" b="1" i="0" u="none" strike="noStrike" cap="none" spc="0" normalizeH="0" baseline="0" dirty="0">
                <a:ln>
                  <a:noFill/>
                </a:ln>
                <a:solidFill>
                  <a:srgbClr val="779BE4">
                    <a:alpha val="46000"/>
                  </a:srgbClr>
                </a:solidFill>
                <a:effectLst/>
                <a:uFillTx/>
                <a:latin typeface="Calibri"/>
                <a:ea typeface="Calibri"/>
                <a:cs typeface="Calibri"/>
                <a:sym typeface="Calibri"/>
              </a:rPr>
              <a:t>$</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p:cNvSpPr>
          <p:nvPr>
            <p:ph type="title"/>
          </p:nvPr>
        </p:nvSpPr>
        <p:spPr>
          <a:xfrm>
            <a:off x="514351" y="457201"/>
            <a:ext cx="7598569" cy="1092201"/>
          </a:xfrm>
          <a:prstGeom prst="rect">
            <a:avLst/>
          </a:prstGeom>
        </p:spPr>
        <p:txBody>
          <a:bodyPr/>
          <a:lstStyle>
            <a:lvl1pPr>
              <a:defRPr sz="3200"/>
            </a:lvl1pPr>
          </a:lstStyle>
          <a:p>
            <a:r>
              <a:rPr lang="en-CA" dirty="0"/>
              <a:t>Breaking The Design Barrier</a:t>
            </a:r>
            <a:endParaRPr dirty="0"/>
          </a:p>
        </p:txBody>
      </p:sp>
      <p:sp>
        <p:nvSpPr>
          <p:cNvPr id="246" name="Shape 246"/>
          <p:cNvSpPr>
            <a:spLocks noGrp="1"/>
          </p:cNvSpPr>
          <p:nvPr>
            <p:ph type="body" idx="1"/>
          </p:nvPr>
        </p:nvSpPr>
        <p:spPr>
          <a:xfrm>
            <a:off x="514350" y="1606550"/>
            <a:ext cx="7334251" cy="2736851"/>
          </a:xfrm>
          <a:prstGeom prst="rect">
            <a:avLst/>
          </a:prstGeom>
        </p:spPr>
        <p:txBody>
          <a:bodyPr/>
          <a:lstStyle/>
          <a:p>
            <a:pPr marL="0" indent="0">
              <a:lnSpc>
                <a:spcPct val="80000"/>
              </a:lnSpc>
              <a:buSzTx/>
              <a:buNone/>
              <a:defRPr sz="2500"/>
            </a:pPr>
            <a:r>
              <a:rPr lang="en-US" dirty="0"/>
              <a:t>Integrate real-</a:t>
            </a:r>
            <a:r>
              <a:rPr dirty="0"/>
              <a:t>life experiences </a:t>
            </a:r>
            <a:r>
              <a:rPr lang="en-US" dirty="0"/>
              <a:t>through</a:t>
            </a:r>
          </a:p>
          <a:p>
            <a:pPr marL="0" indent="0">
              <a:lnSpc>
                <a:spcPct val="80000"/>
              </a:lnSpc>
              <a:buSzTx/>
              <a:buNone/>
              <a:defRPr sz="2500"/>
            </a:pPr>
            <a:r>
              <a:rPr dirty="0"/>
              <a:t>Opportunity</a:t>
            </a:r>
            <a:endParaRPr lang="en-US" dirty="0"/>
          </a:p>
          <a:p>
            <a:pPr marL="0" indent="0">
              <a:lnSpc>
                <a:spcPct val="80000"/>
              </a:lnSpc>
              <a:buSzTx/>
              <a:buNone/>
              <a:defRPr sz="2500"/>
            </a:pPr>
            <a:r>
              <a:rPr dirty="0"/>
              <a:t>Leadership</a:t>
            </a:r>
            <a:endParaRPr lang="en-US" dirty="0"/>
          </a:p>
          <a:p>
            <a:pPr marL="0" indent="0">
              <a:lnSpc>
                <a:spcPct val="80000"/>
              </a:lnSpc>
              <a:buSzTx/>
              <a:buNone/>
              <a:defRPr sz="2500"/>
            </a:pPr>
            <a:r>
              <a:rPr dirty="0"/>
              <a:t>Solutions</a:t>
            </a:r>
            <a:endParaRPr sz="1200" dirty="0"/>
          </a:p>
        </p:txBody>
      </p:sp>
      <p:grpSp>
        <p:nvGrpSpPr>
          <p:cNvPr id="8" name="Group 7" descr="Toronto skyline silhouette.">
            <a:extLst>
              <a:ext uri="{FF2B5EF4-FFF2-40B4-BE49-F238E27FC236}">
                <a16:creationId xmlns:a16="http://schemas.microsoft.com/office/drawing/2014/main" id="{48B97565-A51E-5144-8BED-13E6F6161795}"/>
              </a:ext>
            </a:extLst>
          </p:cNvPr>
          <p:cNvGrpSpPr/>
          <p:nvPr/>
        </p:nvGrpSpPr>
        <p:grpSpPr>
          <a:xfrm>
            <a:off x="1" y="3212695"/>
            <a:ext cx="9144000" cy="1930805"/>
            <a:chOff x="1" y="3212695"/>
            <a:chExt cx="9144000" cy="1930805"/>
          </a:xfrm>
          <a:effectLst>
            <a:outerShdw blurRad="50800" dist="50800" dir="5400000" algn="ctr" rotWithShape="0">
              <a:srgbClr val="000000"/>
            </a:outerShdw>
          </a:effectLst>
        </p:grpSpPr>
        <p:pic>
          <p:nvPicPr>
            <p:cNvPr id="5" name="Picture 4" descr="Toronto skyline silhouette">
              <a:extLst>
                <a:ext uri="{FF2B5EF4-FFF2-40B4-BE49-F238E27FC236}">
                  <a16:creationId xmlns:a16="http://schemas.microsoft.com/office/drawing/2014/main" id="{96F57BD3-ADF8-6E45-A93E-B5D55CD0C1E7}"/>
                </a:ext>
              </a:extLst>
            </p:cNvPr>
            <p:cNvPicPr>
              <a:picLocks noChangeAspect="1"/>
            </p:cNvPicPr>
            <p:nvPr/>
          </p:nvPicPr>
          <p:blipFill>
            <a:blip r:embed="rId3">
              <a:alphaModFix amt="52000"/>
            </a:blip>
            <a:stretch>
              <a:fillRect/>
            </a:stretch>
          </p:blipFill>
          <p:spPr>
            <a:xfrm>
              <a:off x="1" y="3212695"/>
              <a:ext cx="9144000" cy="1930805"/>
            </a:xfrm>
            <a:prstGeom prst="rect">
              <a:avLst/>
            </a:prstGeom>
            <a:ln>
              <a:noFill/>
            </a:ln>
          </p:spPr>
        </p:pic>
        <p:sp>
          <p:nvSpPr>
            <p:cNvPr id="7" name="Rectangle 6">
              <a:extLst>
                <a:ext uri="{FF2B5EF4-FFF2-40B4-BE49-F238E27FC236}">
                  <a16:creationId xmlns:a16="http://schemas.microsoft.com/office/drawing/2014/main" id="{EA3DCFE8-9915-F04B-B885-C0FAD06B1D4E}"/>
                </a:ext>
              </a:extLst>
            </p:cNvPr>
            <p:cNvSpPr/>
            <p:nvPr/>
          </p:nvSpPr>
          <p:spPr>
            <a:xfrm>
              <a:off x="3251200" y="3243160"/>
              <a:ext cx="45719" cy="307775"/>
            </a:xfrm>
            <a:prstGeom prst="rect">
              <a:avLst/>
            </a:prstGeom>
            <a:solidFill>
              <a:schemeClr val="tx1"/>
            </a:solidFill>
            <a:ln w="12700" cap="rnd">
              <a:noFill/>
              <a:prstDash val="solid"/>
              <a:round/>
            </a:ln>
            <a:effectLst>
              <a:outerShdw blurRad="508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CA" sz="1400" b="0" i="0" u="none" strike="noStrike" cap="none" spc="0" normalizeH="0" baseline="0">
                <a:ln>
                  <a:noFill/>
                </a:ln>
                <a:solidFill>
                  <a:schemeClr val="tx1"/>
                </a:solidFill>
                <a:effectLst/>
                <a:uFillTx/>
                <a:latin typeface="Calibri"/>
                <a:ea typeface="Calibri"/>
                <a:cs typeface="Calibri"/>
                <a:sym typeface="Calibri"/>
              </a:endParaRPr>
            </a:p>
          </p:txBody>
        </p:sp>
      </p:grpSp>
      <p:sp>
        <p:nvSpPr>
          <p:cNvPr id="2" name="TextBox 1">
            <a:extLst>
              <a:ext uri="{FF2B5EF4-FFF2-40B4-BE49-F238E27FC236}">
                <a16:creationId xmlns:a16="http://schemas.microsoft.com/office/drawing/2014/main" id="{7429A73B-A49B-804C-8832-00C9C7BDFB93}"/>
              </a:ext>
            </a:extLst>
          </p:cNvPr>
          <p:cNvSpPr txBox="1"/>
          <p:nvPr/>
        </p:nvSpPr>
        <p:spPr>
          <a:xfrm>
            <a:off x="5824330" y="1053548"/>
            <a:ext cx="9239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CA" sz="1400" b="0" i="0" u="none" strike="noStrike" cap="none" spc="0" normalizeH="0" baseline="0" dirty="0">
              <a:ln>
                <a:noFill/>
              </a:ln>
              <a:solidFill>
                <a:srgbClr val="000000"/>
              </a:solidFill>
              <a:effectLst/>
              <a:uFillTx/>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46">
                                            <p:bg/>
                                          </p:spTgt>
                                        </p:tgtEl>
                                        <p:attrNameLst>
                                          <p:attrName>style.visibility</p:attrName>
                                        </p:attrNameLst>
                                      </p:cBhvr>
                                      <p:to>
                                        <p:strVal val="visible"/>
                                      </p:to>
                                    </p:set>
                                    <p:animEffect transition="in" filter="dissolve">
                                      <p:cBhvr>
                                        <p:cTn id="7" dur="500"/>
                                        <p:tgtEl>
                                          <p:spTgt spid="246">
                                            <p:bg/>
                                          </p:spTgt>
                                        </p:tgtEl>
                                      </p:cBhvr>
                                    </p:animEffect>
                                  </p:childTnLst>
                                </p:cTn>
                              </p:par>
                              <p:par>
                                <p:cTn id="8" presetID="9" presetClass="entr" presetSubtype="0" fill="hold" grpId="1" nodeType="withEffect">
                                  <p:stCondLst>
                                    <p:cond delay="0"/>
                                  </p:stCondLst>
                                  <p:iterate>
                                    <p:tmAbs val="0"/>
                                  </p:iterate>
                                  <p:childTnLst>
                                    <p:set>
                                      <p:cBhvr>
                                        <p:cTn id="9" fill="hold"/>
                                        <p:tgtEl>
                                          <p:spTgt spid="246">
                                            <p:txEl>
                                              <p:pRg st="0" end="0"/>
                                            </p:txEl>
                                          </p:spTgt>
                                        </p:tgtEl>
                                        <p:attrNameLst>
                                          <p:attrName>style.visibility</p:attrName>
                                        </p:attrNameLst>
                                      </p:cBhvr>
                                      <p:to>
                                        <p:strVal val="visible"/>
                                      </p:to>
                                    </p:set>
                                    <p:animEffect transition="in" filter="dissolve">
                                      <p:cBhvr>
                                        <p:cTn id="10" dur="500"/>
                                        <p:tgtEl>
                                          <p:spTgt spid="246">
                                            <p:txEl>
                                              <p:pRg st="0" end="0"/>
                                            </p:txEl>
                                          </p:spTgt>
                                        </p:tgtEl>
                                      </p:cBhvr>
                                    </p:animEffect>
                                  </p:childTnLst>
                                </p:cTn>
                              </p:par>
                              <p:par>
                                <p:cTn id="11" presetID="9" presetClass="entr" presetSubtype="0" fill="hold" grpId="1" nodeType="withEffect">
                                  <p:stCondLst>
                                    <p:cond delay="0"/>
                                  </p:stCondLst>
                                  <p:iterate>
                                    <p:tmAbs val="0"/>
                                  </p:iterate>
                                  <p:childTnLst>
                                    <p:set>
                                      <p:cBhvr>
                                        <p:cTn id="12" fill="hold"/>
                                        <p:tgtEl>
                                          <p:spTgt spid="246">
                                            <p:txEl>
                                              <p:pRg st="1" end="1"/>
                                            </p:txEl>
                                          </p:spTgt>
                                        </p:tgtEl>
                                        <p:attrNameLst>
                                          <p:attrName>style.visibility</p:attrName>
                                        </p:attrNameLst>
                                      </p:cBhvr>
                                      <p:to>
                                        <p:strVal val="visible"/>
                                      </p:to>
                                    </p:set>
                                    <p:animEffect transition="in" filter="dissolve">
                                      <p:cBhvr>
                                        <p:cTn id="13" dur="500"/>
                                        <p:tgtEl>
                                          <p:spTgt spid="246">
                                            <p:txEl>
                                              <p:pRg st="1" end="1"/>
                                            </p:txEl>
                                          </p:spTgt>
                                        </p:tgtEl>
                                      </p:cBhvr>
                                    </p:animEffect>
                                  </p:childTnLst>
                                </p:cTn>
                              </p:par>
                              <p:par>
                                <p:cTn id="14" presetID="9" presetClass="entr" presetSubtype="0" fill="hold" nodeType="withEffect">
                                  <p:stCondLst>
                                    <p:cond delay="300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fill="hold" grpId="1" nodeType="clickEffect">
                                  <p:stCondLst>
                                    <p:cond delay="0"/>
                                  </p:stCondLst>
                                  <p:iterate>
                                    <p:tmAbs val="0"/>
                                  </p:iterate>
                                  <p:childTnLst>
                                    <p:set>
                                      <p:cBhvr>
                                        <p:cTn id="20" fill="hold"/>
                                        <p:tgtEl>
                                          <p:spTgt spid="246">
                                            <p:txEl>
                                              <p:pRg st="2" end="2"/>
                                            </p:txEl>
                                          </p:spTgt>
                                        </p:tgtEl>
                                        <p:attrNameLst>
                                          <p:attrName>style.visibility</p:attrName>
                                        </p:attrNameLst>
                                      </p:cBhvr>
                                      <p:to>
                                        <p:strVal val="visible"/>
                                      </p:to>
                                    </p:set>
                                    <p:animEffect transition="in" filter="dissolve">
                                      <p:cBhvr>
                                        <p:cTn id="21" dur="500"/>
                                        <p:tgtEl>
                                          <p:spTgt spid="24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fill="hold" grpId="1" nodeType="clickEffect">
                                  <p:stCondLst>
                                    <p:cond delay="0"/>
                                  </p:stCondLst>
                                  <p:iterate>
                                    <p:tmAbs val="0"/>
                                  </p:iterate>
                                  <p:childTnLst>
                                    <p:set>
                                      <p:cBhvr>
                                        <p:cTn id="25" fill="hold"/>
                                        <p:tgtEl>
                                          <p:spTgt spid="246">
                                            <p:txEl>
                                              <p:pRg st="3" end="3"/>
                                            </p:txEl>
                                          </p:spTgt>
                                        </p:tgtEl>
                                        <p:attrNameLst>
                                          <p:attrName>style.visibility</p:attrName>
                                        </p:attrNameLst>
                                      </p:cBhvr>
                                      <p:to>
                                        <p:strVal val="visible"/>
                                      </p:to>
                                    </p:set>
                                    <p:animEffect transition="in" filter="dissolve">
                                      <p:cBhvr>
                                        <p:cTn id="26" dur="500"/>
                                        <p:tgtEl>
                                          <p:spTgt spid="2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1" uiExpand="1" build="p"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217220BD-2E3A-CF42-96E8-E748D1BC7F26}"/>
              </a:ext>
              <a:ext uri="{C183D7F6-B498-43B3-948B-1728B52AA6E4}">
                <adec:decorative xmlns:adec="http://schemas.microsoft.com/office/drawing/2017/decorative" val="1"/>
              </a:ext>
            </a:extLst>
          </p:cNvPr>
          <p:cNvGrpSpPr/>
          <p:nvPr/>
        </p:nvGrpSpPr>
        <p:grpSpPr>
          <a:xfrm>
            <a:off x="5413376" y="3115255"/>
            <a:ext cx="1343024" cy="990940"/>
            <a:chOff x="5413376" y="3115255"/>
            <a:chExt cx="1343024" cy="990940"/>
          </a:xfrm>
        </p:grpSpPr>
        <p:grpSp>
          <p:nvGrpSpPr>
            <p:cNvPr id="29" name="Group 28">
              <a:extLst>
                <a:ext uri="{FF2B5EF4-FFF2-40B4-BE49-F238E27FC236}">
                  <a16:creationId xmlns:a16="http://schemas.microsoft.com/office/drawing/2014/main" id="{A78645D1-E91C-8E45-965B-2F23D5DF1FFE}"/>
                </a:ext>
              </a:extLst>
            </p:cNvPr>
            <p:cNvGrpSpPr/>
            <p:nvPr/>
          </p:nvGrpSpPr>
          <p:grpSpPr>
            <a:xfrm>
              <a:off x="5413376" y="3115255"/>
              <a:ext cx="1343024" cy="882765"/>
              <a:chOff x="5413376" y="3115255"/>
              <a:chExt cx="1343024" cy="882765"/>
            </a:xfrm>
          </p:grpSpPr>
          <p:sp>
            <p:nvSpPr>
              <p:cNvPr id="9" name="Freeform 213">
                <a:extLst>
                  <a:ext uri="{FF2B5EF4-FFF2-40B4-BE49-F238E27FC236}">
                    <a16:creationId xmlns:a16="http://schemas.microsoft.com/office/drawing/2014/main" id="{2ED0ECBF-0DBC-8E4A-938B-C9EC48FCD623}"/>
                  </a:ext>
                </a:extLst>
              </p:cNvPr>
              <p:cNvSpPr>
                <a:spLocks/>
              </p:cNvSpPr>
              <p:nvPr/>
            </p:nvSpPr>
            <p:spPr bwMode="auto">
              <a:xfrm>
                <a:off x="5413376" y="3115255"/>
                <a:ext cx="1343024" cy="882765"/>
              </a:xfrm>
              <a:custGeom>
                <a:avLst/>
                <a:gdLst>
                  <a:gd name="T0" fmla="*/ 1048 w 1048"/>
                  <a:gd name="T1" fmla="*/ 511 h 511"/>
                  <a:gd name="T2" fmla="*/ 0 w 1048"/>
                  <a:gd name="T3" fmla="*/ 189 h 511"/>
                  <a:gd name="T4" fmla="*/ 0 w 1048"/>
                  <a:gd name="T5" fmla="*/ 0 h 511"/>
                  <a:gd name="T6" fmla="*/ 1048 w 1048"/>
                  <a:gd name="T7" fmla="*/ 321 h 511"/>
                  <a:gd name="T8" fmla="*/ 1048 w 1048"/>
                  <a:gd name="T9" fmla="*/ 511 h 511"/>
                </a:gdLst>
                <a:ahLst/>
                <a:cxnLst>
                  <a:cxn ang="0">
                    <a:pos x="T0" y="T1"/>
                  </a:cxn>
                  <a:cxn ang="0">
                    <a:pos x="T2" y="T3"/>
                  </a:cxn>
                  <a:cxn ang="0">
                    <a:pos x="T4" y="T5"/>
                  </a:cxn>
                  <a:cxn ang="0">
                    <a:pos x="T6" y="T7"/>
                  </a:cxn>
                  <a:cxn ang="0">
                    <a:pos x="T8" y="T9"/>
                  </a:cxn>
                </a:cxnLst>
                <a:rect l="0" t="0" r="r" b="b"/>
                <a:pathLst>
                  <a:path w="1048" h="511">
                    <a:moveTo>
                      <a:pt x="1048" y="511"/>
                    </a:moveTo>
                    <a:lnTo>
                      <a:pt x="0" y="189"/>
                    </a:lnTo>
                    <a:lnTo>
                      <a:pt x="0" y="0"/>
                    </a:lnTo>
                    <a:lnTo>
                      <a:pt x="1048" y="321"/>
                    </a:lnTo>
                    <a:lnTo>
                      <a:pt x="1048" y="511"/>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224">
                <a:extLst>
                  <a:ext uri="{FF2B5EF4-FFF2-40B4-BE49-F238E27FC236}">
                    <a16:creationId xmlns:a16="http://schemas.microsoft.com/office/drawing/2014/main" id="{E7475B91-0B2B-2A4A-91EB-EFBD97909A39}"/>
                  </a:ext>
                </a:extLst>
              </p:cNvPr>
              <p:cNvSpPr>
                <a:spLocks noChangeArrowheads="1"/>
              </p:cNvSpPr>
              <p:nvPr/>
            </p:nvSpPr>
            <p:spPr bwMode="auto">
              <a:xfrm>
                <a:off x="5413376" y="3669789"/>
                <a:ext cx="1343024" cy="328229"/>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8" name="TextBox 27">
              <a:extLst>
                <a:ext uri="{FF2B5EF4-FFF2-40B4-BE49-F238E27FC236}">
                  <a16:creationId xmlns:a16="http://schemas.microsoft.com/office/drawing/2014/main" id="{5C93DF1B-B7F3-E847-8A4D-102E4CE5CCBB}"/>
                </a:ext>
              </a:extLst>
            </p:cNvPr>
            <p:cNvSpPr txBox="1"/>
            <p:nvPr/>
          </p:nvSpPr>
          <p:spPr>
            <a:xfrm>
              <a:off x="5873612" y="3582977"/>
              <a:ext cx="414535"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CA" sz="2800" b="1" i="0" u="none" strike="noStrike" cap="none" spc="0" normalizeH="0" baseline="0" dirty="0">
                  <a:ln>
                    <a:noFill/>
                  </a:ln>
                  <a:solidFill>
                    <a:schemeClr val="bg1"/>
                  </a:solidFill>
                  <a:effectLst/>
                  <a:uFillTx/>
                  <a:latin typeface="Calibri"/>
                  <a:ea typeface="Calibri"/>
                  <a:cs typeface="Calibri"/>
                  <a:sym typeface="Calibri"/>
                </a:rPr>
                <a:t>ID</a:t>
              </a:r>
            </a:p>
          </p:txBody>
        </p:sp>
      </p:grpSp>
      <p:grpSp>
        <p:nvGrpSpPr>
          <p:cNvPr id="25" name="Group 24">
            <a:extLst>
              <a:ext uri="{FF2B5EF4-FFF2-40B4-BE49-F238E27FC236}">
                <a16:creationId xmlns:a16="http://schemas.microsoft.com/office/drawing/2014/main" id="{194725A6-D408-B748-9C89-D5972330A5E3}"/>
              </a:ext>
              <a:ext uri="{C183D7F6-B498-43B3-948B-1728B52AA6E4}">
                <adec:decorative xmlns:adec="http://schemas.microsoft.com/office/drawing/2017/decorative" val="1"/>
              </a:ext>
            </a:extLst>
          </p:cNvPr>
          <p:cNvGrpSpPr/>
          <p:nvPr/>
        </p:nvGrpSpPr>
        <p:grpSpPr>
          <a:xfrm>
            <a:off x="5413376" y="2558993"/>
            <a:ext cx="1343024" cy="979738"/>
            <a:chOff x="5413376" y="2558993"/>
            <a:chExt cx="1343024" cy="979738"/>
          </a:xfrm>
        </p:grpSpPr>
        <p:sp>
          <p:nvSpPr>
            <p:cNvPr id="6" name="Freeform 209">
              <a:extLst>
                <a:ext uri="{FF2B5EF4-FFF2-40B4-BE49-F238E27FC236}">
                  <a16:creationId xmlns:a16="http://schemas.microsoft.com/office/drawing/2014/main" id="{ECFF1355-5906-E343-ACDC-C721C112BF36}"/>
                </a:ext>
              </a:extLst>
            </p:cNvPr>
            <p:cNvSpPr>
              <a:spLocks/>
            </p:cNvSpPr>
            <p:nvPr/>
          </p:nvSpPr>
          <p:spPr bwMode="auto">
            <a:xfrm>
              <a:off x="5413376" y="2558993"/>
              <a:ext cx="1343024" cy="882765"/>
            </a:xfrm>
            <a:custGeom>
              <a:avLst/>
              <a:gdLst>
                <a:gd name="T0" fmla="*/ 1048 w 1048"/>
                <a:gd name="T1" fmla="*/ 511 h 511"/>
                <a:gd name="T2" fmla="*/ 0 w 1048"/>
                <a:gd name="T3" fmla="*/ 190 h 511"/>
                <a:gd name="T4" fmla="*/ 0 w 1048"/>
                <a:gd name="T5" fmla="*/ 0 h 511"/>
                <a:gd name="T6" fmla="*/ 1048 w 1048"/>
                <a:gd name="T7" fmla="*/ 322 h 511"/>
                <a:gd name="T8" fmla="*/ 1048 w 1048"/>
                <a:gd name="T9" fmla="*/ 511 h 511"/>
              </a:gdLst>
              <a:ahLst/>
              <a:cxnLst>
                <a:cxn ang="0">
                  <a:pos x="T0" y="T1"/>
                </a:cxn>
                <a:cxn ang="0">
                  <a:pos x="T2" y="T3"/>
                </a:cxn>
                <a:cxn ang="0">
                  <a:pos x="T4" y="T5"/>
                </a:cxn>
                <a:cxn ang="0">
                  <a:pos x="T6" y="T7"/>
                </a:cxn>
                <a:cxn ang="0">
                  <a:pos x="T8" y="T9"/>
                </a:cxn>
              </a:cxnLst>
              <a:rect l="0" t="0" r="r" b="b"/>
              <a:pathLst>
                <a:path w="1048" h="511">
                  <a:moveTo>
                    <a:pt x="1048" y="511"/>
                  </a:moveTo>
                  <a:lnTo>
                    <a:pt x="0" y="190"/>
                  </a:lnTo>
                  <a:lnTo>
                    <a:pt x="0" y="0"/>
                  </a:lnTo>
                  <a:lnTo>
                    <a:pt x="1048" y="322"/>
                  </a:lnTo>
                  <a:lnTo>
                    <a:pt x="1048" y="511"/>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223">
              <a:extLst>
                <a:ext uri="{FF2B5EF4-FFF2-40B4-BE49-F238E27FC236}">
                  <a16:creationId xmlns:a16="http://schemas.microsoft.com/office/drawing/2014/main" id="{77A55C24-4EAE-3443-AB75-3C558D24D3D8}"/>
                </a:ext>
                <a:ext uri="{C183D7F6-B498-43B3-948B-1728B52AA6E4}">
                  <adec:decorative xmlns:adec="http://schemas.microsoft.com/office/drawing/2017/decorative" val="1"/>
                </a:ext>
              </a:extLst>
            </p:cNvPr>
            <p:cNvSpPr>
              <a:spLocks noChangeArrowheads="1"/>
            </p:cNvSpPr>
            <p:nvPr/>
          </p:nvSpPr>
          <p:spPr bwMode="auto">
            <a:xfrm>
              <a:off x="5413376" y="3115255"/>
              <a:ext cx="1343024" cy="32650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TextBox 23">
              <a:extLst>
                <a:ext uri="{FF2B5EF4-FFF2-40B4-BE49-F238E27FC236}">
                  <a16:creationId xmlns:a16="http://schemas.microsoft.com/office/drawing/2014/main" id="{CB721255-58B4-0240-9B21-BE3CD3B42FD2}"/>
                </a:ext>
              </a:extLst>
            </p:cNvPr>
            <p:cNvSpPr txBox="1"/>
            <p:nvPr/>
          </p:nvSpPr>
          <p:spPr>
            <a:xfrm>
              <a:off x="5819111" y="3015513"/>
              <a:ext cx="523539"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CA" sz="2800" b="1" i="0" u="none" strike="noStrike" cap="none" spc="0" normalizeH="0" baseline="0" dirty="0">
                  <a:ln>
                    <a:noFill/>
                  </a:ln>
                  <a:solidFill>
                    <a:schemeClr val="bg1"/>
                  </a:solidFill>
                  <a:effectLst/>
                  <a:uFillTx/>
                  <a:latin typeface="Calibri"/>
                  <a:ea typeface="Calibri"/>
                  <a:cs typeface="Calibri"/>
                  <a:sym typeface="Calibri"/>
                </a:rPr>
                <a:t>UX</a:t>
              </a:r>
            </a:p>
          </p:txBody>
        </p:sp>
      </p:grpSp>
      <p:sp>
        <p:nvSpPr>
          <p:cNvPr id="250" name="Shape 250"/>
          <p:cNvSpPr>
            <a:spLocks noGrp="1"/>
          </p:cNvSpPr>
          <p:nvPr>
            <p:ph type="title"/>
          </p:nvPr>
        </p:nvSpPr>
        <p:spPr>
          <a:xfrm>
            <a:off x="514351" y="457201"/>
            <a:ext cx="7598569" cy="1092201"/>
          </a:xfrm>
          <a:prstGeom prst="rect">
            <a:avLst/>
          </a:prstGeom>
        </p:spPr>
        <p:txBody>
          <a:bodyPr/>
          <a:lstStyle>
            <a:lvl1pPr>
              <a:defRPr sz="3200"/>
            </a:lvl1pPr>
          </a:lstStyle>
          <a:p>
            <a:r>
              <a:rPr lang="en-US" dirty="0"/>
              <a:t>integrating Real-life experiences into the design model</a:t>
            </a:r>
            <a:endParaRPr dirty="0"/>
          </a:p>
        </p:txBody>
      </p:sp>
      <p:sp>
        <p:nvSpPr>
          <p:cNvPr id="251" name="Shape 251"/>
          <p:cNvSpPr>
            <a:spLocks noGrp="1"/>
          </p:cNvSpPr>
          <p:nvPr>
            <p:ph type="body" idx="1"/>
          </p:nvPr>
        </p:nvSpPr>
        <p:spPr>
          <a:xfrm>
            <a:off x="514351" y="1606550"/>
            <a:ext cx="3917949" cy="2736851"/>
          </a:xfrm>
          <a:prstGeom prst="rect">
            <a:avLst/>
          </a:prstGeom>
        </p:spPr>
        <p:txBody>
          <a:bodyPr/>
          <a:lstStyle/>
          <a:p>
            <a:pPr marL="0" indent="0">
              <a:buSzTx/>
              <a:buNone/>
              <a:defRPr sz="2800"/>
            </a:pPr>
            <a:r>
              <a:rPr dirty="0"/>
              <a:t>Universal design</a:t>
            </a:r>
          </a:p>
          <a:p>
            <a:pPr marL="0" indent="0">
              <a:buSzTx/>
              <a:buNone/>
              <a:defRPr sz="2800"/>
            </a:pPr>
            <a:r>
              <a:rPr dirty="0"/>
              <a:t>Human centered design</a:t>
            </a:r>
          </a:p>
          <a:p>
            <a:pPr marL="0" indent="0">
              <a:buSzTx/>
              <a:buNone/>
              <a:defRPr sz="2800"/>
            </a:pPr>
            <a:r>
              <a:rPr dirty="0"/>
              <a:t>User experience design</a:t>
            </a:r>
          </a:p>
          <a:p>
            <a:pPr marL="0" indent="0">
              <a:buSzTx/>
              <a:buNone/>
              <a:defRPr sz="2800"/>
            </a:pPr>
            <a:r>
              <a:rPr dirty="0"/>
              <a:t>Inclusive design</a:t>
            </a:r>
          </a:p>
        </p:txBody>
      </p:sp>
      <p:sp>
        <p:nvSpPr>
          <p:cNvPr id="10" name="Freeform 205">
            <a:extLst>
              <a:ext uri="{FF2B5EF4-FFF2-40B4-BE49-F238E27FC236}">
                <a16:creationId xmlns:a16="http://schemas.microsoft.com/office/drawing/2014/main" id="{84898A9B-8BFD-9847-A15C-4895F298C708}"/>
              </a:ext>
              <a:ext uri="{C183D7F6-B498-43B3-948B-1728B52AA6E4}">
                <adec:decorative xmlns:adec="http://schemas.microsoft.com/office/drawing/2017/decorative" val="1"/>
              </a:ext>
            </a:extLst>
          </p:cNvPr>
          <p:cNvSpPr>
            <a:spLocks/>
          </p:cNvSpPr>
          <p:nvPr/>
        </p:nvSpPr>
        <p:spPr bwMode="auto">
          <a:xfrm>
            <a:off x="5413376" y="2002730"/>
            <a:ext cx="1343024" cy="884492"/>
          </a:xfrm>
          <a:custGeom>
            <a:avLst/>
            <a:gdLst>
              <a:gd name="T0" fmla="*/ 1048 w 1048"/>
              <a:gd name="T1" fmla="*/ 512 h 512"/>
              <a:gd name="T2" fmla="*/ 0 w 1048"/>
              <a:gd name="T3" fmla="*/ 190 h 512"/>
              <a:gd name="T4" fmla="*/ 0 w 1048"/>
              <a:gd name="T5" fmla="*/ 0 h 512"/>
              <a:gd name="T6" fmla="*/ 1048 w 1048"/>
              <a:gd name="T7" fmla="*/ 322 h 512"/>
              <a:gd name="T8" fmla="*/ 1048 w 1048"/>
              <a:gd name="T9" fmla="*/ 512 h 512"/>
            </a:gdLst>
            <a:ahLst/>
            <a:cxnLst>
              <a:cxn ang="0">
                <a:pos x="T0" y="T1"/>
              </a:cxn>
              <a:cxn ang="0">
                <a:pos x="T2" y="T3"/>
              </a:cxn>
              <a:cxn ang="0">
                <a:pos x="T4" y="T5"/>
              </a:cxn>
              <a:cxn ang="0">
                <a:pos x="T6" y="T7"/>
              </a:cxn>
              <a:cxn ang="0">
                <a:pos x="T8" y="T9"/>
              </a:cxn>
            </a:cxnLst>
            <a:rect l="0" t="0" r="r" b="b"/>
            <a:pathLst>
              <a:path w="1048" h="512">
                <a:moveTo>
                  <a:pt x="1048" y="512"/>
                </a:moveTo>
                <a:lnTo>
                  <a:pt x="0" y="190"/>
                </a:lnTo>
                <a:lnTo>
                  <a:pt x="0" y="0"/>
                </a:lnTo>
                <a:lnTo>
                  <a:pt x="1048" y="322"/>
                </a:lnTo>
                <a:lnTo>
                  <a:pt x="1048" y="5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08">
            <a:extLst>
              <a:ext uri="{FF2B5EF4-FFF2-40B4-BE49-F238E27FC236}">
                <a16:creationId xmlns:a16="http://schemas.microsoft.com/office/drawing/2014/main" id="{D45055E7-A56C-154E-B02C-8AD8E2F9E496}"/>
              </a:ext>
              <a:ext uri="{C183D7F6-B498-43B3-948B-1728B52AA6E4}">
                <adec:decorative xmlns:adec="http://schemas.microsoft.com/office/drawing/2017/decorative" val="1"/>
              </a:ext>
            </a:extLst>
          </p:cNvPr>
          <p:cNvSpPr>
            <a:spLocks/>
          </p:cNvSpPr>
          <p:nvPr/>
        </p:nvSpPr>
        <p:spPr bwMode="auto">
          <a:xfrm>
            <a:off x="5413376" y="2002730"/>
            <a:ext cx="1343024" cy="884492"/>
          </a:xfrm>
          <a:custGeom>
            <a:avLst/>
            <a:gdLst>
              <a:gd name="T0" fmla="*/ 0 w 1048"/>
              <a:gd name="T1" fmla="*/ 0 h 512"/>
              <a:gd name="T2" fmla="*/ 0 w 1048"/>
              <a:gd name="T3" fmla="*/ 190 h 512"/>
              <a:gd name="T4" fmla="*/ 1048 w 1048"/>
              <a:gd name="T5" fmla="*/ 512 h 512"/>
              <a:gd name="T6" fmla="*/ 1048 w 1048"/>
              <a:gd name="T7" fmla="*/ 322 h 512"/>
              <a:gd name="T8" fmla="*/ 0 w 1048"/>
              <a:gd name="T9" fmla="*/ 0 h 512"/>
            </a:gdLst>
            <a:ahLst/>
            <a:cxnLst>
              <a:cxn ang="0">
                <a:pos x="T0" y="T1"/>
              </a:cxn>
              <a:cxn ang="0">
                <a:pos x="T2" y="T3"/>
              </a:cxn>
              <a:cxn ang="0">
                <a:pos x="T4" y="T5"/>
              </a:cxn>
              <a:cxn ang="0">
                <a:pos x="T6" y="T7"/>
              </a:cxn>
              <a:cxn ang="0">
                <a:pos x="T8" y="T9"/>
              </a:cxn>
            </a:cxnLst>
            <a:rect l="0" t="0" r="r" b="b"/>
            <a:pathLst>
              <a:path w="1048" h="512">
                <a:moveTo>
                  <a:pt x="0" y="0"/>
                </a:moveTo>
                <a:lnTo>
                  <a:pt x="0" y="190"/>
                </a:lnTo>
                <a:lnTo>
                  <a:pt x="1048" y="512"/>
                </a:lnTo>
                <a:lnTo>
                  <a:pt x="1048" y="32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10">
            <a:extLst>
              <a:ext uri="{FF2B5EF4-FFF2-40B4-BE49-F238E27FC236}">
                <a16:creationId xmlns:a16="http://schemas.microsoft.com/office/drawing/2014/main" id="{E71B2AD4-B40C-6F44-B256-838284ECC9A0}"/>
              </a:ext>
              <a:ext uri="{C183D7F6-B498-43B3-948B-1728B52AA6E4}">
                <adec:decorative xmlns:adec="http://schemas.microsoft.com/office/drawing/2017/decorative" val="1"/>
              </a:ext>
            </a:extLst>
          </p:cNvPr>
          <p:cNvSpPr>
            <a:spLocks/>
          </p:cNvSpPr>
          <p:nvPr/>
        </p:nvSpPr>
        <p:spPr bwMode="auto">
          <a:xfrm>
            <a:off x="5413376" y="2558993"/>
            <a:ext cx="1343024" cy="882765"/>
          </a:xfrm>
          <a:custGeom>
            <a:avLst/>
            <a:gdLst>
              <a:gd name="T0" fmla="*/ 1048 w 1048"/>
              <a:gd name="T1" fmla="*/ 511 h 511"/>
              <a:gd name="T2" fmla="*/ 0 w 1048"/>
              <a:gd name="T3" fmla="*/ 190 h 511"/>
              <a:gd name="T4" fmla="*/ 0 w 1048"/>
              <a:gd name="T5" fmla="*/ 0 h 511"/>
              <a:gd name="T6" fmla="*/ 1048 w 1048"/>
              <a:gd name="T7" fmla="*/ 322 h 511"/>
              <a:gd name="T8" fmla="*/ 1048 w 1048"/>
              <a:gd name="T9" fmla="*/ 511 h 511"/>
            </a:gdLst>
            <a:ahLst/>
            <a:cxnLst>
              <a:cxn ang="0">
                <a:pos x="T0" y="T1"/>
              </a:cxn>
              <a:cxn ang="0">
                <a:pos x="T2" y="T3"/>
              </a:cxn>
              <a:cxn ang="0">
                <a:pos x="T4" y="T5"/>
              </a:cxn>
              <a:cxn ang="0">
                <a:pos x="T6" y="T7"/>
              </a:cxn>
              <a:cxn ang="0">
                <a:pos x="T8" y="T9"/>
              </a:cxn>
            </a:cxnLst>
            <a:rect l="0" t="0" r="r" b="b"/>
            <a:pathLst>
              <a:path w="1048" h="511">
                <a:moveTo>
                  <a:pt x="1048" y="511"/>
                </a:moveTo>
                <a:lnTo>
                  <a:pt x="0" y="190"/>
                </a:lnTo>
                <a:lnTo>
                  <a:pt x="0" y="0"/>
                </a:lnTo>
                <a:lnTo>
                  <a:pt x="1048" y="322"/>
                </a:lnTo>
                <a:lnTo>
                  <a:pt x="1048" y="5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12">
            <a:extLst>
              <a:ext uri="{FF2B5EF4-FFF2-40B4-BE49-F238E27FC236}">
                <a16:creationId xmlns:a16="http://schemas.microsoft.com/office/drawing/2014/main" id="{311B136F-B3F2-4D4D-AE5F-97ADF221655B}"/>
              </a:ext>
              <a:ext uri="{C183D7F6-B498-43B3-948B-1728B52AA6E4}">
                <adec:decorative xmlns:adec="http://schemas.microsoft.com/office/drawing/2017/decorative" val="1"/>
              </a:ext>
            </a:extLst>
          </p:cNvPr>
          <p:cNvSpPr>
            <a:spLocks/>
          </p:cNvSpPr>
          <p:nvPr/>
        </p:nvSpPr>
        <p:spPr bwMode="auto">
          <a:xfrm>
            <a:off x="5413376" y="2558993"/>
            <a:ext cx="1343024" cy="882765"/>
          </a:xfrm>
          <a:custGeom>
            <a:avLst/>
            <a:gdLst>
              <a:gd name="T0" fmla="*/ 0 w 1048"/>
              <a:gd name="T1" fmla="*/ 0 h 511"/>
              <a:gd name="T2" fmla="*/ 0 w 1048"/>
              <a:gd name="T3" fmla="*/ 190 h 511"/>
              <a:gd name="T4" fmla="*/ 1048 w 1048"/>
              <a:gd name="T5" fmla="*/ 511 h 511"/>
              <a:gd name="T6" fmla="*/ 1048 w 1048"/>
              <a:gd name="T7" fmla="*/ 322 h 511"/>
              <a:gd name="T8" fmla="*/ 0 w 1048"/>
              <a:gd name="T9" fmla="*/ 0 h 511"/>
            </a:gdLst>
            <a:ahLst/>
            <a:cxnLst>
              <a:cxn ang="0">
                <a:pos x="T0" y="T1"/>
              </a:cxn>
              <a:cxn ang="0">
                <a:pos x="T2" y="T3"/>
              </a:cxn>
              <a:cxn ang="0">
                <a:pos x="T4" y="T5"/>
              </a:cxn>
              <a:cxn ang="0">
                <a:pos x="T6" y="T7"/>
              </a:cxn>
              <a:cxn ang="0">
                <a:pos x="T8" y="T9"/>
              </a:cxn>
            </a:cxnLst>
            <a:rect l="0" t="0" r="r" b="b"/>
            <a:pathLst>
              <a:path w="1048" h="511">
                <a:moveTo>
                  <a:pt x="0" y="0"/>
                </a:moveTo>
                <a:lnTo>
                  <a:pt x="0" y="190"/>
                </a:lnTo>
                <a:lnTo>
                  <a:pt x="1048" y="511"/>
                </a:lnTo>
                <a:lnTo>
                  <a:pt x="1048" y="32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14">
            <a:extLst>
              <a:ext uri="{FF2B5EF4-FFF2-40B4-BE49-F238E27FC236}">
                <a16:creationId xmlns:a16="http://schemas.microsoft.com/office/drawing/2014/main" id="{5066593A-FCB5-7A43-A94D-EE0121F9F630}"/>
              </a:ext>
              <a:ext uri="{C183D7F6-B498-43B3-948B-1728B52AA6E4}">
                <adec:decorative xmlns:adec="http://schemas.microsoft.com/office/drawing/2017/decorative" val="1"/>
              </a:ext>
            </a:extLst>
          </p:cNvPr>
          <p:cNvSpPr>
            <a:spLocks/>
          </p:cNvSpPr>
          <p:nvPr/>
        </p:nvSpPr>
        <p:spPr bwMode="auto">
          <a:xfrm>
            <a:off x="5413376" y="3115255"/>
            <a:ext cx="1343024" cy="882765"/>
          </a:xfrm>
          <a:custGeom>
            <a:avLst/>
            <a:gdLst>
              <a:gd name="T0" fmla="*/ 1048 w 1048"/>
              <a:gd name="T1" fmla="*/ 511 h 511"/>
              <a:gd name="T2" fmla="*/ 0 w 1048"/>
              <a:gd name="T3" fmla="*/ 189 h 511"/>
              <a:gd name="T4" fmla="*/ 0 w 1048"/>
              <a:gd name="T5" fmla="*/ 0 h 511"/>
              <a:gd name="T6" fmla="*/ 1048 w 1048"/>
              <a:gd name="T7" fmla="*/ 321 h 511"/>
              <a:gd name="T8" fmla="*/ 1048 w 1048"/>
              <a:gd name="T9" fmla="*/ 511 h 511"/>
            </a:gdLst>
            <a:ahLst/>
            <a:cxnLst>
              <a:cxn ang="0">
                <a:pos x="T0" y="T1"/>
              </a:cxn>
              <a:cxn ang="0">
                <a:pos x="T2" y="T3"/>
              </a:cxn>
              <a:cxn ang="0">
                <a:pos x="T4" y="T5"/>
              </a:cxn>
              <a:cxn ang="0">
                <a:pos x="T6" y="T7"/>
              </a:cxn>
              <a:cxn ang="0">
                <a:pos x="T8" y="T9"/>
              </a:cxn>
            </a:cxnLst>
            <a:rect l="0" t="0" r="r" b="b"/>
            <a:pathLst>
              <a:path w="1048" h="511">
                <a:moveTo>
                  <a:pt x="1048" y="511"/>
                </a:moveTo>
                <a:lnTo>
                  <a:pt x="0" y="189"/>
                </a:lnTo>
                <a:lnTo>
                  <a:pt x="0" y="0"/>
                </a:lnTo>
                <a:lnTo>
                  <a:pt x="1048" y="321"/>
                </a:lnTo>
                <a:lnTo>
                  <a:pt x="1048" y="5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16">
            <a:extLst>
              <a:ext uri="{FF2B5EF4-FFF2-40B4-BE49-F238E27FC236}">
                <a16:creationId xmlns:a16="http://schemas.microsoft.com/office/drawing/2014/main" id="{99B4ADE5-42E9-E943-A4F1-41098A1AEBE3}"/>
              </a:ext>
              <a:ext uri="{C183D7F6-B498-43B3-948B-1728B52AA6E4}">
                <adec:decorative xmlns:adec="http://schemas.microsoft.com/office/drawing/2017/decorative" val="1"/>
              </a:ext>
            </a:extLst>
          </p:cNvPr>
          <p:cNvSpPr>
            <a:spLocks/>
          </p:cNvSpPr>
          <p:nvPr/>
        </p:nvSpPr>
        <p:spPr bwMode="auto">
          <a:xfrm>
            <a:off x="5413376" y="3115255"/>
            <a:ext cx="1343024" cy="882765"/>
          </a:xfrm>
          <a:custGeom>
            <a:avLst/>
            <a:gdLst>
              <a:gd name="T0" fmla="*/ 0 w 1048"/>
              <a:gd name="T1" fmla="*/ 0 h 511"/>
              <a:gd name="T2" fmla="*/ 0 w 1048"/>
              <a:gd name="T3" fmla="*/ 189 h 511"/>
              <a:gd name="T4" fmla="*/ 1048 w 1048"/>
              <a:gd name="T5" fmla="*/ 511 h 511"/>
              <a:gd name="T6" fmla="*/ 1048 w 1048"/>
              <a:gd name="T7" fmla="*/ 321 h 511"/>
              <a:gd name="T8" fmla="*/ 0 w 1048"/>
              <a:gd name="T9" fmla="*/ 0 h 511"/>
            </a:gdLst>
            <a:ahLst/>
            <a:cxnLst>
              <a:cxn ang="0">
                <a:pos x="T0" y="T1"/>
              </a:cxn>
              <a:cxn ang="0">
                <a:pos x="T2" y="T3"/>
              </a:cxn>
              <a:cxn ang="0">
                <a:pos x="T4" y="T5"/>
              </a:cxn>
              <a:cxn ang="0">
                <a:pos x="T6" y="T7"/>
              </a:cxn>
              <a:cxn ang="0">
                <a:pos x="T8" y="T9"/>
              </a:cxn>
            </a:cxnLst>
            <a:rect l="0" t="0" r="r" b="b"/>
            <a:pathLst>
              <a:path w="1048" h="511">
                <a:moveTo>
                  <a:pt x="0" y="0"/>
                </a:moveTo>
                <a:lnTo>
                  <a:pt x="0" y="189"/>
                </a:lnTo>
                <a:lnTo>
                  <a:pt x="1048" y="511"/>
                </a:lnTo>
                <a:lnTo>
                  <a:pt x="1048" y="32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2" name="Group 21">
            <a:extLst>
              <a:ext uri="{FF2B5EF4-FFF2-40B4-BE49-F238E27FC236}">
                <a16:creationId xmlns:a16="http://schemas.microsoft.com/office/drawing/2014/main" id="{D634A120-1A50-FF4C-9B67-1852A5B50154}"/>
              </a:ext>
              <a:ext uri="{C183D7F6-B498-43B3-948B-1728B52AA6E4}">
                <adec:decorative xmlns:adec="http://schemas.microsoft.com/office/drawing/2017/decorative" val="1"/>
              </a:ext>
            </a:extLst>
          </p:cNvPr>
          <p:cNvGrpSpPr/>
          <p:nvPr/>
        </p:nvGrpSpPr>
        <p:grpSpPr>
          <a:xfrm>
            <a:off x="5413376" y="2002730"/>
            <a:ext cx="1343024" cy="979740"/>
            <a:chOff x="5413376" y="2002730"/>
            <a:chExt cx="1343024" cy="979740"/>
          </a:xfrm>
        </p:grpSpPr>
        <p:grpSp>
          <p:nvGrpSpPr>
            <p:cNvPr id="20" name="Group 19">
              <a:extLst>
                <a:ext uri="{FF2B5EF4-FFF2-40B4-BE49-F238E27FC236}">
                  <a16:creationId xmlns:a16="http://schemas.microsoft.com/office/drawing/2014/main" id="{6F127B52-02F6-144B-9B28-19FA4C8B300D}"/>
                </a:ext>
              </a:extLst>
            </p:cNvPr>
            <p:cNvGrpSpPr/>
            <p:nvPr/>
          </p:nvGrpSpPr>
          <p:grpSpPr>
            <a:xfrm>
              <a:off x="5413376" y="2002730"/>
              <a:ext cx="1343024" cy="884492"/>
              <a:chOff x="5413376" y="2002730"/>
              <a:chExt cx="1343024" cy="884492"/>
            </a:xfrm>
          </p:grpSpPr>
          <p:sp>
            <p:nvSpPr>
              <p:cNvPr id="7" name="Freeform 204">
                <a:extLst>
                  <a:ext uri="{FF2B5EF4-FFF2-40B4-BE49-F238E27FC236}">
                    <a16:creationId xmlns:a16="http://schemas.microsoft.com/office/drawing/2014/main" id="{7E7CA8D1-DB1A-204A-A531-E86884CBE727}"/>
                  </a:ext>
                </a:extLst>
              </p:cNvPr>
              <p:cNvSpPr>
                <a:spLocks/>
              </p:cNvSpPr>
              <p:nvPr/>
            </p:nvSpPr>
            <p:spPr bwMode="auto">
              <a:xfrm>
                <a:off x="5413376" y="2002730"/>
                <a:ext cx="1343024" cy="884492"/>
              </a:xfrm>
              <a:custGeom>
                <a:avLst/>
                <a:gdLst>
                  <a:gd name="T0" fmla="*/ 1048 w 1048"/>
                  <a:gd name="T1" fmla="*/ 512 h 512"/>
                  <a:gd name="T2" fmla="*/ 0 w 1048"/>
                  <a:gd name="T3" fmla="*/ 190 h 512"/>
                  <a:gd name="T4" fmla="*/ 0 w 1048"/>
                  <a:gd name="T5" fmla="*/ 0 h 512"/>
                  <a:gd name="T6" fmla="*/ 1048 w 1048"/>
                  <a:gd name="T7" fmla="*/ 322 h 512"/>
                  <a:gd name="T8" fmla="*/ 1048 w 1048"/>
                  <a:gd name="T9" fmla="*/ 512 h 512"/>
                </a:gdLst>
                <a:ahLst/>
                <a:cxnLst>
                  <a:cxn ang="0">
                    <a:pos x="T0" y="T1"/>
                  </a:cxn>
                  <a:cxn ang="0">
                    <a:pos x="T2" y="T3"/>
                  </a:cxn>
                  <a:cxn ang="0">
                    <a:pos x="T4" y="T5"/>
                  </a:cxn>
                  <a:cxn ang="0">
                    <a:pos x="T6" y="T7"/>
                  </a:cxn>
                  <a:cxn ang="0">
                    <a:pos x="T8" y="T9"/>
                  </a:cxn>
                </a:cxnLst>
                <a:rect l="0" t="0" r="r" b="b"/>
                <a:pathLst>
                  <a:path w="1048" h="512">
                    <a:moveTo>
                      <a:pt x="1048" y="512"/>
                    </a:moveTo>
                    <a:lnTo>
                      <a:pt x="0" y="190"/>
                    </a:lnTo>
                    <a:lnTo>
                      <a:pt x="0" y="0"/>
                    </a:lnTo>
                    <a:lnTo>
                      <a:pt x="1048" y="322"/>
                    </a:lnTo>
                    <a:lnTo>
                      <a:pt x="1048" y="512"/>
                    </a:lnTo>
                    <a:close/>
                  </a:path>
                </a:pathLst>
              </a:custGeom>
              <a:solidFill>
                <a:schemeClr val="accent4">
                  <a:alpha val="82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222">
                <a:extLst>
                  <a:ext uri="{FF2B5EF4-FFF2-40B4-BE49-F238E27FC236}">
                    <a16:creationId xmlns:a16="http://schemas.microsoft.com/office/drawing/2014/main" id="{BD544A01-5C49-3746-B1B0-5CE9712D1CCE}"/>
                  </a:ext>
                </a:extLst>
              </p:cNvPr>
              <p:cNvSpPr>
                <a:spLocks noChangeArrowheads="1"/>
              </p:cNvSpPr>
              <p:nvPr/>
            </p:nvSpPr>
            <p:spPr bwMode="auto">
              <a:xfrm>
                <a:off x="5413376" y="2558993"/>
                <a:ext cx="1343024" cy="328229"/>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1" name="Rectangle 20">
              <a:extLst>
                <a:ext uri="{FF2B5EF4-FFF2-40B4-BE49-F238E27FC236}">
                  <a16:creationId xmlns:a16="http://schemas.microsoft.com/office/drawing/2014/main" id="{CD031A52-D8E0-CA42-B66C-182EFCC7B04C}"/>
                </a:ext>
              </a:extLst>
            </p:cNvPr>
            <p:cNvSpPr/>
            <p:nvPr/>
          </p:nvSpPr>
          <p:spPr>
            <a:xfrm>
              <a:off x="5671152" y="2459250"/>
              <a:ext cx="827471" cy="523220"/>
            </a:xfrm>
            <a:prstGeom prst="rect">
              <a:avLst/>
            </a:prstGeom>
          </p:spPr>
          <p:txBody>
            <a:bodyPr wrap="none">
              <a:spAutoFit/>
            </a:bodyPr>
            <a:lstStyle/>
            <a:p>
              <a:r>
                <a:rPr lang="en-CA" sz="2800" b="1" dirty="0">
                  <a:solidFill>
                    <a:schemeClr val="bg1"/>
                  </a:solidFill>
                </a:rPr>
                <a:t>HCD</a:t>
              </a:r>
              <a:endParaRPr lang="en-CA" sz="2800" dirty="0"/>
            </a:p>
          </p:txBody>
        </p:sp>
      </p:grpSp>
      <p:grpSp>
        <p:nvGrpSpPr>
          <p:cNvPr id="3" name="Group 2">
            <a:extLst>
              <a:ext uri="{FF2B5EF4-FFF2-40B4-BE49-F238E27FC236}">
                <a16:creationId xmlns:a16="http://schemas.microsoft.com/office/drawing/2014/main" id="{D4921EF9-70C9-644C-8AB2-04D8D4F94573}"/>
              </a:ext>
              <a:ext uri="{C183D7F6-B498-43B3-948B-1728B52AA6E4}">
                <adec:decorative xmlns:adec="http://schemas.microsoft.com/office/drawing/2017/decorative" val="1"/>
              </a:ext>
            </a:extLst>
          </p:cNvPr>
          <p:cNvGrpSpPr/>
          <p:nvPr/>
        </p:nvGrpSpPr>
        <p:grpSpPr>
          <a:xfrm>
            <a:off x="5413376" y="1907482"/>
            <a:ext cx="1343024" cy="523218"/>
            <a:chOff x="5413376" y="1882082"/>
            <a:chExt cx="1343024" cy="523218"/>
          </a:xfrm>
        </p:grpSpPr>
        <p:sp>
          <p:nvSpPr>
            <p:cNvPr id="19" name="Rectangle 221">
              <a:extLst>
                <a:ext uri="{FF2B5EF4-FFF2-40B4-BE49-F238E27FC236}">
                  <a16:creationId xmlns:a16="http://schemas.microsoft.com/office/drawing/2014/main" id="{D5A08147-DF03-BB42-87C7-5F76F548329E}"/>
                </a:ext>
              </a:extLst>
            </p:cNvPr>
            <p:cNvSpPr>
              <a:spLocks noChangeArrowheads="1"/>
            </p:cNvSpPr>
            <p:nvPr/>
          </p:nvSpPr>
          <p:spPr bwMode="auto">
            <a:xfrm>
              <a:off x="5413376" y="1977330"/>
              <a:ext cx="1343024" cy="328229"/>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2D5CBFBF-0B62-0E4A-8F78-660EE924269C}"/>
                </a:ext>
              </a:extLst>
            </p:cNvPr>
            <p:cNvSpPr txBox="1"/>
            <p:nvPr/>
          </p:nvSpPr>
          <p:spPr>
            <a:xfrm>
              <a:off x="5816153" y="1882082"/>
              <a:ext cx="552393"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CA" sz="2800" b="1" i="0" u="none" strike="noStrike" cap="none" spc="0" normalizeH="0" baseline="0" dirty="0">
                  <a:ln>
                    <a:noFill/>
                  </a:ln>
                  <a:solidFill>
                    <a:schemeClr val="bg1"/>
                  </a:solidFill>
                  <a:effectLst/>
                  <a:uFillTx/>
                  <a:latin typeface="Calibri"/>
                  <a:ea typeface="Calibri"/>
                  <a:cs typeface="Calibri"/>
                  <a:sym typeface="Calibri"/>
                </a:rPr>
                <a:t>UD</a:t>
              </a:r>
            </a:p>
          </p:txBody>
        </p:sp>
      </p:grpSp>
    </p:spTree>
    <p:extLst>
      <p:ext uri="{BB962C8B-B14F-4D97-AF65-F5344CB8AC3E}">
        <p14:creationId xmlns:p14="http://schemas.microsoft.com/office/powerpoint/2010/main" val="197330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withEffect">
                                  <p:stCondLst>
                                    <p:cond delay="0"/>
                                  </p:stCondLst>
                                  <p:iterate>
                                    <p:tmAbs val="0"/>
                                  </p:iterate>
                                  <p:childTnLst>
                                    <p:set>
                                      <p:cBhvr>
                                        <p:cTn id="6" fill="hold"/>
                                        <p:tgtEl>
                                          <p:spTgt spid="251">
                                            <p:bg/>
                                          </p:spTgt>
                                        </p:tgtEl>
                                        <p:attrNameLst>
                                          <p:attrName>style.visibility</p:attrName>
                                        </p:attrNameLst>
                                      </p:cBhvr>
                                      <p:to>
                                        <p:strVal val="visible"/>
                                      </p:to>
                                    </p:set>
                                    <p:animEffect transition="in" filter="dissolve">
                                      <p:cBhvr>
                                        <p:cTn id="7" dur="500"/>
                                        <p:tgtEl>
                                          <p:spTgt spid="251">
                                            <p:bg/>
                                          </p:spTgt>
                                        </p:tgtEl>
                                      </p:cBhvr>
                                    </p:animEffect>
                                  </p:childTnLst>
                                </p:cTn>
                              </p:par>
                              <p:par>
                                <p:cTn id="8" presetID="9" presetClass="entr" presetSubtype="0" fill="hold" grpId="0" nodeType="withEffect">
                                  <p:stCondLst>
                                    <p:cond delay="0"/>
                                  </p:stCondLst>
                                  <p:iterate>
                                    <p:tmAbs val="0"/>
                                  </p:iterate>
                                  <p:childTnLst>
                                    <p:set>
                                      <p:cBhvr>
                                        <p:cTn id="9" fill="hold"/>
                                        <p:tgtEl>
                                          <p:spTgt spid="251">
                                            <p:txEl>
                                              <p:pRg st="0" end="0"/>
                                            </p:txEl>
                                          </p:spTgt>
                                        </p:tgtEl>
                                        <p:attrNameLst>
                                          <p:attrName>style.visibility</p:attrName>
                                        </p:attrNameLst>
                                      </p:cBhvr>
                                      <p:to>
                                        <p:strVal val="visible"/>
                                      </p:to>
                                    </p:set>
                                    <p:animEffect transition="in" filter="dissolve">
                                      <p:cBhvr>
                                        <p:cTn id="10" dur="500"/>
                                        <p:tgtEl>
                                          <p:spTgt spid="251">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fill="hold" grpId="0" nodeType="clickEffect">
                                  <p:stCondLst>
                                    <p:cond delay="0"/>
                                  </p:stCondLst>
                                  <p:iterate>
                                    <p:tmAbs val="0"/>
                                  </p:iterate>
                                  <p:childTnLst>
                                    <p:set>
                                      <p:cBhvr>
                                        <p:cTn id="17" fill="hold"/>
                                        <p:tgtEl>
                                          <p:spTgt spid="251">
                                            <p:txEl>
                                              <p:pRg st="1" end="1"/>
                                            </p:txEl>
                                          </p:spTgt>
                                        </p:tgtEl>
                                        <p:attrNameLst>
                                          <p:attrName>style.visibility</p:attrName>
                                        </p:attrNameLst>
                                      </p:cBhvr>
                                      <p:to>
                                        <p:strVal val="visible"/>
                                      </p:to>
                                    </p:set>
                                    <p:animEffect transition="in" filter="dissolve">
                                      <p:cBhvr>
                                        <p:cTn id="18" dur="500"/>
                                        <p:tgtEl>
                                          <p:spTgt spid="251">
                                            <p:txEl>
                                              <p:pRg st="1" end="1"/>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dissolv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fill="hold" grpId="0" nodeType="clickEffect">
                                  <p:stCondLst>
                                    <p:cond delay="0"/>
                                  </p:stCondLst>
                                  <p:iterate>
                                    <p:tmAbs val="0"/>
                                  </p:iterate>
                                  <p:childTnLst>
                                    <p:set>
                                      <p:cBhvr>
                                        <p:cTn id="25" fill="hold"/>
                                        <p:tgtEl>
                                          <p:spTgt spid="251">
                                            <p:txEl>
                                              <p:pRg st="2" end="2"/>
                                            </p:txEl>
                                          </p:spTgt>
                                        </p:tgtEl>
                                        <p:attrNameLst>
                                          <p:attrName>style.visibility</p:attrName>
                                        </p:attrNameLst>
                                      </p:cBhvr>
                                      <p:to>
                                        <p:strVal val="visible"/>
                                      </p:to>
                                    </p:set>
                                    <p:animEffect transition="in" filter="dissolve">
                                      <p:cBhvr>
                                        <p:cTn id="26" dur="500"/>
                                        <p:tgtEl>
                                          <p:spTgt spid="251">
                                            <p:txEl>
                                              <p:pRg st="2" end="2"/>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dissolv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fill="hold" grpId="0" nodeType="clickEffect">
                                  <p:stCondLst>
                                    <p:cond delay="0"/>
                                  </p:stCondLst>
                                  <p:iterate>
                                    <p:tmAbs val="0"/>
                                  </p:iterate>
                                  <p:childTnLst>
                                    <p:set>
                                      <p:cBhvr>
                                        <p:cTn id="33" fill="hold"/>
                                        <p:tgtEl>
                                          <p:spTgt spid="251">
                                            <p:txEl>
                                              <p:pRg st="3" end="3"/>
                                            </p:txEl>
                                          </p:spTgt>
                                        </p:tgtEl>
                                        <p:attrNameLst>
                                          <p:attrName>style.visibility</p:attrName>
                                        </p:attrNameLst>
                                      </p:cBhvr>
                                      <p:to>
                                        <p:strVal val="visible"/>
                                      </p:to>
                                    </p:set>
                                    <p:animEffect transition="in" filter="dissolve">
                                      <p:cBhvr>
                                        <p:cTn id="34" dur="500"/>
                                        <p:tgtEl>
                                          <p:spTgt spid="251">
                                            <p:txEl>
                                              <p:pRg st="3" end="3"/>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dissolve">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 grpId="0" uiExpand="1" build="p"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97DAF-372C-7745-B3E5-6D8CD4419407}"/>
              </a:ext>
            </a:extLst>
          </p:cNvPr>
          <p:cNvSpPr/>
          <p:nvPr/>
        </p:nvSpPr>
        <p:spPr>
          <a:xfrm>
            <a:off x="6103243" y="3975101"/>
            <a:ext cx="389467" cy="1168400"/>
          </a:xfrm>
          <a:prstGeom prst="rect">
            <a:avLst/>
          </a:prstGeom>
          <a:solidFill>
            <a:schemeClr val="tx1"/>
          </a:solidFill>
          <a:ln w="19050" cap="rnd">
            <a:noFill/>
            <a:prstDash val="solid"/>
            <a:round/>
          </a:ln>
          <a:effectLst>
            <a:outerShdw blurRad="508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CA" sz="1400" b="0" i="0" u="none" strike="noStrike" cap="none" spc="0" normalizeH="0" baseline="0">
              <a:ln>
                <a:noFill/>
              </a:ln>
              <a:solidFill>
                <a:srgbClr val="000000"/>
              </a:solidFill>
              <a:effectLst/>
              <a:uFillTx/>
              <a:latin typeface="Calibri"/>
              <a:ea typeface="Calibri"/>
              <a:cs typeface="Calibri"/>
              <a:sym typeface="Calibri"/>
            </a:endParaRPr>
          </a:p>
        </p:txBody>
      </p:sp>
      <p:sp>
        <p:nvSpPr>
          <p:cNvPr id="9" name="Rectangle 8">
            <a:extLst>
              <a:ext uri="{FF2B5EF4-FFF2-40B4-BE49-F238E27FC236}">
                <a16:creationId xmlns:a16="http://schemas.microsoft.com/office/drawing/2014/main" id="{0A095449-7EF9-244B-AEB6-53B1F84E54BA}"/>
              </a:ext>
            </a:extLst>
          </p:cNvPr>
          <p:cNvSpPr/>
          <p:nvPr/>
        </p:nvSpPr>
        <p:spPr>
          <a:xfrm>
            <a:off x="7191818" y="3983743"/>
            <a:ext cx="389467" cy="1168400"/>
          </a:xfrm>
          <a:prstGeom prst="rect">
            <a:avLst/>
          </a:prstGeom>
          <a:solidFill>
            <a:schemeClr val="tx1"/>
          </a:solidFill>
          <a:ln w="19050" cap="rnd">
            <a:noFill/>
            <a:prstDash val="solid"/>
            <a:round/>
          </a:ln>
          <a:effectLst>
            <a:outerShdw blurRad="508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CA" sz="1400" b="0" i="0" u="none" strike="noStrike" cap="none" spc="0" normalizeH="0" baseline="0">
              <a:ln>
                <a:noFill/>
              </a:ln>
              <a:solidFill>
                <a:srgbClr val="000000"/>
              </a:solidFill>
              <a:effectLst/>
              <a:uFillTx/>
              <a:latin typeface="Calibri"/>
              <a:ea typeface="Calibri"/>
              <a:cs typeface="Calibri"/>
              <a:sym typeface="Calibri"/>
            </a:endParaRPr>
          </a:p>
        </p:txBody>
      </p:sp>
      <p:sp>
        <p:nvSpPr>
          <p:cNvPr id="13" name="Rectangle 12">
            <a:extLst>
              <a:ext uri="{FF2B5EF4-FFF2-40B4-BE49-F238E27FC236}">
                <a16:creationId xmlns:a16="http://schemas.microsoft.com/office/drawing/2014/main" id="{FC03CDC0-F39F-084E-A0D9-2BFF469C6998}"/>
              </a:ext>
            </a:extLst>
          </p:cNvPr>
          <p:cNvSpPr/>
          <p:nvPr/>
        </p:nvSpPr>
        <p:spPr>
          <a:xfrm>
            <a:off x="8302399" y="3980995"/>
            <a:ext cx="389467" cy="1168400"/>
          </a:xfrm>
          <a:prstGeom prst="rect">
            <a:avLst/>
          </a:prstGeom>
          <a:solidFill>
            <a:schemeClr val="tx1"/>
          </a:solidFill>
          <a:ln w="19050" cap="rnd">
            <a:noFill/>
            <a:prstDash val="solid"/>
            <a:round/>
          </a:ln>
          <a:effectLst>
            <a:outerShdw blurRad="508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CA" sz="1400" b="0" i="0" u="none" strike="noStrike" cap="none" spc="0" normalizeH="0" baseline="0">
              <a:ln>
                <a:noFill/>
              </a:ln>
              <a:solidFill>
                <a:srgbClr val="000000"/>
              </a:solidFill>
              <a:effectLst/>
              <a:uFillTx/>
              <a:latin typeface="Calibri"/>
              <a:ea typeface="Calibri"/>
              <a:cs typeface="Calibri"/>
              <a:sym typeface="Calibri"/>
            </a:endParaRPr>
          </a:p>
        </p:txBody>
      </p:sp>
      <p:sp>
        <p:nvSpPr>
          <p:cNvPr id="14" name="Rectangle 13">
            <a:extLst>
              <a:ext uri="{FF2B5EF4-FFF2-40B4-BE49-F238E27FC236}">
                <a16:creationId xmlns:a16="http://schemas.microsoft.com/office/drawing/2014/main" id="{CDFB17DD-13A5-3845-8243-D618EBA88C1C}"/>
              </a:ext>
            </a:extLst>
          </p:cNvPr>
          <p:cNvSpPr/>
          <p:nvPr/>
        </p:nvSpPr>
        <p:spPr>
          <a:xfrm rot="16200000">
            <a:off x="7222845" y="2110575"/>
            <a:ext cx="324025" cy="3420394"/>
          </a:xfrm>
          <a:prstGeom prst="rect">
            <a:avLst/>
          </a:prstGeom>
          <a:solidFill>
            <a:schemeClr val="tx1"/>
          </a:solidFill>
          <a:ln w="19050" cap="rnd">
            <a:noFill/>
            <a:prstDash val="solid"/>
            <a:round/>
          </a:ln>
          <a:effectLst>
            <a:outerShdw blurRad="508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CA" sz="1400" b="0" i="0" u="none" strike="noStrike" cap="none" spc="0" normalizeH="0" baseline="0">
              <a:ln>
                <a:noFill/>
              </a:ln>
              <a:solidFill>
                <a:srgbClr val="000000"/>
              </a:solidFill>
              <a:effectLst/>
              <a:uFillTx/>
              <a:latin typeface="Calibri"/>
              <a:ea typeface="Calibri"/>
              <a:cs typeface="Calibri"/>
              <a:sym typeface="Calibri"/>
            </a:endParaRPr>
          </a:p>
        </p:txBody>
      </p:sp>
      <p:sp>
        <p:nvSpPr>
          <p:cNvPr id="255" name="Shape 255"/>
          <p:cNvSpPr>
            <a:spLocks noGrp="1"/>
          </p:cNvSpPr>
          <p:nvPr>
            <p:ph type="title"/>
          </p:nvPr>
        </p:nvSpPr>
        <p:spPr>
          <a:xfrm>
            <a:off x="514351" y="457201"/>
            <a:ext cx="7598569" cy="1092201"/>
          </a:xfrm>
          <a:prstGeom prst="rect">
            <a:avLst/>
          </a:prstGeom>
        </p:spPr>
        <p:txBody>
          <a:bodyPr/>
          <a:lstStyle>
            <a:lvl1pPr>
              <a:defRPr sz="3200"/>
            </a:lvl1pPr>
          </a:lstStyle>
          <a:p>
            <a:r>
              <a:t>Design Components</a:t>
            </a:r>
          </a:p>
        </p:txBody>
      </p:sp>
      <p:sp>
        <p:nvSpPr>
          <p:cNvPr id="256" name="Shape 256"/>
          <p:cNvSpPr>
            <a:spLocks noGrp="1"/>
          </p:cNvSpPr>
          <p:nvPr>
            <p:ph type="body" idx="1"/>
          </p:nvPr>
        </p:nvSpPr>
        <p:spPr>
          <a:xfrm>
            <a:off x="514350" y="1238250"/>
            <a:ext cx="7867651" cy="2736851"/>
          </a:xfrm>
          <a:prstGeom prst="rect">
            <a:avLst/>
          </a:prstGeom>
        </p:spPr>
        <p:txBody>
          <a:bodyPr/>
          <a:lstStyle/>
          <a:p>
            <a:pPr marL="0" indent="0" defTabSz="339470">
              <a:spcBef>
                <a:spcPts val="600"/>
              </a:spcBef>
              <a:buSzTx/>
              <a:buNone/>
              <a:defRPr sz="2772"/>
            </a:pPr>
            <a:r>
              <a:rPr dirty="0">
                <a:solidFill>
                  <a:srgbClr val="EBB9D0"/>
                </a:solidFill>
              </a:rPr>
              <a:t>Performance</a:t>
            </a:r>
            <a:r>
              <a:rPr dirty="0"/>
              <a:t>: Stable, consistent, and fast access.</a:t>
            </a:r>
          </a:p>
          <a:p>
            <a:pPr marL="0" indent="0" defTabSz="339470">
              <a:spcBef>
                <a:spcPts val="600"/>
              </a:spcBef>
              <a:buSzTx/>
              <a:buNone/>
              <a:defRPr sz="2772"/>
            </a:pPr>
            <a:r>
              <a:rPr dirty="0">
                <a:solidFill>
                  <a:srgbClr val="BBCBF5"/>
                </a:solidFill>
              </a:rPr>
              <a:t>Security</a:t>
            </a:r>
            <a:r>
              <a:rPr dirty="0"/>
              <a:t>: A safe, risk free, </a:t>
            </a:r>
            <a:br>
              <a:rPr dirty="0"/>
            </a:br>
            <a:r>
              <a:rPr dirty="0"/>
              <a:t>and high quality delivery access.</a:t>
            </a:r>
          </a:p>
          <a:p>
            <a:pPr marL="0" indent="0" defTabSz="339470">
              <a:spcBef>
                <a:spcPts val="600"/>
              </a:spcBef>
              <a:buSzTx/>
              <a:buNone/>
              <a:defRPr sz="2772"/>
            </a:pPr>
            <a:r>
              <a:rPr dirty="0">
                <a:solidFill>
                  <a:srgbClr val="8ED4C3"/>
                </a:solidFill>
              </a:rPr>
              <a:t>Accessibility</a:t>
            </a:r>
            <a:r>
              <a:rPr dirty="0"/>
              <a:t>: A fully inclusive, </a:t>
            </a:r>
            <a:br>
              <a:rPr dirty="0"/>
            </a:br>
            <a:r>
              <a:rPr dirty="0"/>
              <a:t>easy to use, and productive access.</a:t>
            </a:r>
          </a:p>
        </p:txBody>
      </p:sp>
      <p:sp>
        <p:nvSpPr>
          <p:cNvPr id="10" name="Rectangle 9">
            <a:extLst>
              <a:ext uri="{FF2B5EF4-FFF2-40B4-BE49-F238E27FC236}">
                <a16:creationId xmlns:a16="http://schemas.microsoft.com/office/drawing/2014/main" id="{01A5AC30-9774-E646-A663-8AC1F7B3DB7C}"/>
              </a:ext>
              <a:ext uri="{C183D7F6-B498-43B3-948B-1728B52AA6E4}">
                <adec:decorative xmlns:adec="http://schemas.microsoft.com/office/drawing/2017/decorative" val="1"/>
              </a:ext>
            </a:extLst>
          </p:cNvPr>
          <p:cNvSpPr/>
          <p:nvPr/>
        </p:nvSpPr>
        <p:spPr>
          <a:xfrm>
            <a:off x="5731212" y="3692757"/>
            <a:ext cx="1066292" cy="256032"/>
          </a:xfrm>
          <a:prstGeom prst="rect">
            <a:avLst/>
          </a:prstGeom>
          <a:pattFill prst="wdDnDiag">
            <a:fgClr>
              <a:schemeClr val="tx1">
                <a:lumMod val="65000"/>
                <a:lumOff val="35000"/>
              </a:schemeClr>
            </a:fgClr>
            <a:bgClr>
              <a:srgbClr val="FFC9E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2972CC36-A187-E647-A033-45EFE26BA302}"/>
              </a:ext>
              <a:ext uri="{C183D7F6-B498-43B3-948B-1728B52AA6E4}">
                <adec:decorative xmlns:adec="http://schemas.microsoft.com/office/drawing/2017/decorative" val="1"/>
              </a:ext>
            </a:extLst>
          </p:cNvPr>
          <p:cNvSpPr/>
          <p:nvPr/>
        </p:nvSpPr>
        <p:spPr>
          <a:xfrm>
            <a:off x="7983052" y="3688933"/>
            <a:ext cx="1078992" cy="256032"/>
          </a:xfrm>
          <a:prstGeom prst="rect">
            <a:avLst/>
          </a:prstGeom>
          <a:pattFill prst="wdUpDiag">
            <a:fgClr>
              <a:schemeClr val="tx1">
                <a:lumMod val="65000"/>
                <a:lumOff val="35000"/>
              </a:schemeClr>
            </a:fgClr>
            <a:bgClr>
              <a:srgbClr val="BACAF4"/>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CBF8F305-13F9-0B4E-85CE-820AA9EA80CE}"/>
              </a:ext>
              <a:ext uri="{C183D7F6-B498-43B3-948B-1728B52AA6E4}">
                <adec:decorative xmlns:adec="http://schemas.microsoft.com/office/drawing/2017/decorative" val="1"/>
              </a:ext>
            </a:extLst>
          </p:cNvPr>
          <p:cNvSpPr/>
          <p:nvPr/>
        </p:nvSpPr>
        <p:spPr>
          <a:xfrm>
            <a:off x="6841067" y="3688933"/>
            <a:ext cx="1094400" cy="259200"/>
          </a:xfrm>
          <a:prstGeom prst="rect">
            <a:avLst/>
          </a:prstGeom>
          <a:pattFill prst="dkHorz">
            <a:fgClr>
              <a:schemeClr val="tx1">
                <a:lumMod val="65000"/>
                <a:lumOff val="35000"/>
              </a:schemeClr>
            </a:fgClr>
            <a:bgClr>
              <a:schemeClr val="accent3">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1336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256">
                                            <p:bg/>
                                          </p:spTgt>
                                        </p:tgtEl>
                                        <p:attrNameLst>
                                          <p:attrName>style.visibility</p:attrName>
                                        </p:attrNameLst>
                                      </p:cBhvr>
                                      <p:to>
                                        <p:strVal val="visible"/>
                                      </p:to>
                                    </p:set>
                                    <p:animEffect transition="in" filter="dissolve">
                                      <p:cBhvr>
                                        <p:cTn id="7" dur="500"/>
                                        <p:tgtEl>
                                          <p:spTgt spid="256">
                                            <p:bg/>
                                          </p:spTgt>
                                        </p:tgtEl>
                                      </p:cBhvr>
                                    </p:animEffect>
                                  </p:childTnLst>
                                </p:cTn>
                              </p:par>
                              <p:par>
                                <p:cTn id="8" presetID="9" presetClass="entr" presetSubtype="0" fill="hold" grpId="0" nodeType="withEffect">
                                  <p:stCondLst>
                                    <p:cond delay="0"/>
                                  </p:stCondLst>
                                  <p:iterate>
                                    <p:tmAbs val="0"/>
                                  </p:iterate>
                                  <p:childTnLst>
                                    <p:set>
                                      <p:cBhvr>
                                        <p:cTn id="9" fill="hold"/>
                                        <p:tgtEl>
                                          <p:spTgt spid="256">
                                            <p:txEl>
                                              <p:pRg st="0" end="0"/>
                                            </p:txEl>
                                          </p:spTgt>
                                        </p:tgtEl>
                                        <p:attrNameLst>
                                          <p:attrName>style.visibility</p:attrName>
                                        </p:attrNameLst>
                                      </p:cBhvr>
                                      <p:to>
                                        <p:strVal val="visible"/>
                                      </p:to>
                                    </p:set>
                                    <p:animEffect transition="in" filter="dissolve">
                                      <p:cBhvr>
                                        <p:cTn id="10" dur="500"/>
                                        <p:tgtEl>
                                          <p:spTgt spid="256">
                                            <p:txEl>
                                              <p:pRg st="0" end="0"/>
                                            </p:txEl>
                                          </p:spTgt>
                                        </p:tgtEl>
                                      </p:cBhvr>
                                    </p:animEffect>
                                  </p:childTnLst>
                                </p:cTn>
                              </p:par>
                              <p:par>
                                <p:cTn id="11" presetID="9" presetClass="entr" presetSubtype="0" fill="hold" grpId="0" nodeType="withEffect">
                                  <p:stCondLst>
                                    <p:cond delay="200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fill="hold" grpId="0" nodeType="clickEffect">
                                  <p:stCondLst>
                                    <p:cond delay="0"/>
                                  </p:stCondLst>
                                  <p:iterate>
                                    <p:tmAbs val="0"/>
                                  </p:iterate>
                                  <p:childTnLst>
                                    <p:set>
                                      <p:cBhvr>
                                        <p:cTn id="17" fill="hold"/>
                                        <p:tgtEl>
                                          <p:spTgt spid="256">
                                            <p:txEl>
                                              <p:pRg st="1" end="1"/>
                                            </p:txEl>
                                          </p:spTgt>
                                        </p:tgtEl>
                                        <p:attrNameLst>
                                          <p:attrName>style.visibility</p:attrName>
                                        </p:attrNameLst>
                                      </p:cBhvr>
                                      <p:to>
                                        <p:strVal val="visible"/>
                                      </p:to>
                                    </p:set>
                                    <p:animEffect transition="in" filter="dissolve">
                                      <p:cBhvr>
                                        <p:cTn id="18" dur="500"/>
                                        <p:tgtEl>
                                          <p:spTgt spid="256">
                                            <p:txEl>
                                              <p:pRg st="1" end="1"/>
                                            </p:txEl>
                                          </p:spTgt>
                                        </p:tgtEl>
                                      </p:cBhvr>
                                    </p:animEffect>
                                  </p:childTnLst>
                                </p:cTn>
                              </p:par>
                              <p:par>
                                <p:cTn id="19" presetID="9" presetClass="entr" presetSubtype="0" fill="hold" grpId="0" nodeType="withEffect">
                                  <p:stCondLst>
                                    <p:cond delay="200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2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fill="hold" grpId="0" nodeType="clickEffect">
                                  <p:stCondLst>
                                    <p:cond delay="0"/>
                                  </p:stCondLst>
                                  <p:iterate>
                                    <p:tmAbs val="0"/>
                                  </p:iterate>
                                  <p:childTnLst>
                                    <p:set>
                                      <p:cBhvr>
                                        <p:cTn id="25" fill="hold"/>
                                        <p:tgtEl>
                                          <p:spTgt spid="256">
                                            <p:txEl>
                                              <p:pRg st="2" end="2"/>
                                            </p:txEl>
                                          </p:spTgt>
                                        </p:tgtEl>
                                        <p:attrNameLst>
                                          <p:attrName>style.visibility</p:attrName>
                                        </p:attrNameLst>
                                      </p:cBhvr>
                                      <p:to>
                                        <p:strVal val="visible"/>
                                      </p:to>
                                    </p:set>
                                    <p:animEffect transition="in" filter="dissolve">
                                      <p:cBhvr>
                                        <p:cTn id="26" dur="500"/>
                                        <p:tgtEl>
                                          <p:spTgt spid="256">
                                            <p:txEl>
                                              <p:pRg st="2" end="2"/>
                                            </p:txEl>
                                          </p:spTgt>
                                        </p:tgtEl>
                                      </p:cBhvr>
                                    </p:animEffect>
                                  </p:childTnLst>
                                </p:cTn>
                              </p:par>
                              <p:par>
                                <p:cTn id="27" presetID="9" presetClass="entr" presetSubtype="0" fill="hold" grpId="0" nodeType="withEffect">
                                  <p:stCondLst>
                                    <p:cond delay="2000"/>
                                  </p:stCondLst>
                                  <p:childTnLst>
                                    <p:set>
                                      <p:cBhvr>
                                        <p:cTn id="28" dur="1" fill="hold">
                                          <p:stCondLst>
                                            <p:cond delay="0"/>
                                          </p:stCondLst>
                                        </p:cTn>
                                        <p:tgtEl>
                                          <p:spTgt spid="12"/>
                                        </p:tgtEl>
                                        <p:attrNameLst>
                                          <p:attrName>style.visibility</p:attrName>
                                        </p:attrNameLst>
                                      </p:cBhvr>
                                      <p:to>
                                        <p:strVal val="visible"/>
                                      </p:to>
                                    </p:set>
                                    <p:animEffect transition="in" filter="dissolve">
                                      <p:cBhvr>
                                        <p:cTn id="2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uiExpand="1" build="p" animBg="1" advAuto="0"/>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p:cNvSpPr>
          <p:nvPr>
            <p:ph type="title"/>
          </p:nvPr>
        </p:nvSpPr>
        <p:spPr>
          <a:xfrm>
            <a:off x="514351" y="457201"/>
            <a:ext cx="7598569" cy="1092201"/>
          </a:xfrm>
          <a:prstGeom prst="rect">
            <a:avLst/>
          </a:prstGeom>
        </p:spPr>
        <p:txBody>
          <a:bodyPr/>
          <a:lstStyle>
            <a:lvl1pPr>
              <a:defRPr sz="3200"/>
            </a:lvl1pPr>
          </a:lstStyle>
          <a:p>
            <a:r>
              <a:t>Bridging The Divide</a:t>
            </a:r>
          </a:p>
        </p:txBody>
      </p:sp>
      <p:sp>
        <p:nvSpPr>
          <p:cNvPr id="262" name="Shape 262"/>
          <p:cNvSpPr>
            <a:spLocks noGrp="1"/>
          </p:cNvSpPr>
          <p:nvPr>
            <p:ph type="body" idx="1"/>
          </p:nvPr>
        </p:nvSpPr>
        <p:spPr>
          <a:xfrm>
            <a:off x="514351" y="1098550"/>
            <a:ext cx="5495583" cy="2736851"/>
          </a:xfrm>
          <a:prstGeom prst="rect">
            <a:avLst/>
          </a:prstGeom>
        </p:spPr>
        <p:txBody>
          <a:bodyPr/>
          <a:lstStyle/>
          <a:p>
            <a:pPr marL="0" indent="0">
              <a:buSzTx/>
              <a:buNone/>
              <a:defRPr sz="2800"/>
            </a:pPr>
            <a:r>
              <a:rPr dirty="0"/>
              <a:t>Design is the bridge that overcomes barriers between the delivery of information and the understanding knowledge that impacts life decisions.</a:t>
            </a:r>
          </a:p>
        </p:txBody>
      </p:sp>
      <p:pic>
        <p:nvPicPr>
          <p:cNvPr id="4" name="image8.jpg" descr="large scale bridge spanning body of water">
            <a:extLst>
              <a:ext uri="{FF2B5EF4-FFF2-40B4-BE49-F238E27FC236}">
                <a16:creationId xmlns:a16="http://schemas.microsoft.com/office/drawing/2014/main" id="{1B04A3FB-AC4A-334C-AA14-821C8DE6ABA4}"/>
              </a:ext>
            </a:extLst>
          </p:cNvPr>
          <p:cNvPicPr>
            <a:picLocks noChangeAspect="1"/>
          </p:cNvPicPr>
          <p:nvPr/>
        </p:nvPicPr>
        <p:blipFill>
          <a:blip r:embed="rId3">
            <a:extLst/>
          </a:blip>
          <a:stretch>
            <a:fillRect/>
          </a:stretch>
        </p:blipFill>
        <p:spPr>
          <a:xfrm>
            <a:off x="6009934" y="3066823"/>
            <a:ext cx="3134066" cy="2089378"/>
          </a:xfrm>
          <a:prstGeom prst="rect">
            <a:avLst/>
          </a:prstGeom>
          <a:ln w="12700">
            <a:miter lim="400000"/>
          </a:ln>
        </p:spPr>
      </p:pic>
      <p:pic>
        <p:nvPicPr>
          <p:cNvPr id="2" name="Picture 1" descr="Bridge sections fail to meet squarely. Workmen on either side consult plans and gesticulate to one another.">
            <a:extLst>
              <a:ext uri="{FF2B5EF4-FFF2-40B4-BE49-F238E27FC236}">
                <a16:creationId xmlns:a16="http://schemas.microsoft.com/office/drawing/2014/main" id="{9957B389-FDE1-414A-A559-B7FDC6661D75}"/>
              </a:ext>
            </a:extLst>
          </p:cNvPr>
          <p:cNvPicPr>
            <a:picLocks noChangeAspect="1"/>
          </p:cNvPicPr>
          <p:nvPr/>
        </p:nvPicPr>
        <p:blipFill>
          <a:blip r:embed="rId4"/>
          <a:stretch>
            <a:fillRect/>
          </a:stretch>
        </p:blipFill>
        <p:spPr>
          <a:xfrm>
            <a:off x="6009934" y="-1"/>
            <a:ext cx="3134066" cy="2319209"/>
          </a:xfrm>
          <a:prstGeom prst="rect">
            <a:avLst/>
          </a:prstGeom>
        </p:spPr>
      </p:pic>
    </p:spTree>
    <p:extLst>
      <p:ext uri="{BB962C8B-B14F-4D97-AF65-F5344CB8AC3E}">
        <p14:creationId xmlns:p14="http://schemas.microsoft.com/office/powerpoint/2010/main" val="377880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262">
                                            <p:bg/>
                                          </p:spTgt>
                                        </p:tgtEl>
                                        <p:attrNameLst>
                                          <p:attrName>style.visibility</p:attrName>
                                        </p:attrNameLst>
                                      </p:cBhvr>
                                      <p:to>
                                        <p:strVal val="visible"/>
                                      </p:to>
                                    </p:set>
                                    <p:animEffect transition="in" filter="dissolve">
                                      <p:cBhvr>
                                        <p:cTn id="7" dur="2000"/>
                                        <p:tgtEl>
                                          <p:spTgt spid="262">
                                            <p:bg/>
                                          </p:spTgt>
                                        </p:tgtEl>
                                      </p:cBhvr>
                                    </p:animEffect>
                                  </p:childTnLst>
                                </p:cTn>
                              </p:par>
                              <p:par>
                                <p:cTn id="8" presetID="9" presetClass="entr" presetSubtype="0" fill="hold" grpId="0" nodeType="withEffect">
                                  <p:stCondLst>
                                    <p:cond delay="0"/>
                                  </p:stCondLst>
                                  <p:iterate>
                                    <p:tmAbs val="0"/>
                                  </p:iterate>
                                  <p:childTnLst>
                                    <p:set>
                                      <p:cBhvr>
                                        <p:cTn id="9" fill="hold"/>
                                        <p:tgtEl>
                                          <p:spTgt spid="262">
                                            <p:txEl>
                                              <p:pRg st="0" end="0"/>
                                            </p:txEl>
                                          </p:spTgt>
                                        </p:tgtEl>
                                        <p:attrNameLst>
                                          <p:attrName>style.visibility</p:attrName>
                                        </p:attrNameLst>
                                      </p:cBhvr>
                                      <p:to>
                                        <p:strVal val="visible"/>
                                      </p:to>
                                    </p:set>
                                    <p:animEffect transition="in" filter="dissolve">
                                      <p:cBhvr>
                                        <p:cTn id="10" dur="2000"/>
                                        <p:tgtEl>
                                          <p:spTgt spid="262">
                                            <p:txEl>
                                              <p:pRg st="0" end="0"/>
                                            </p:txEl>
                                          </p:spTgt>
                                        </p:tgtEl>
                                      </p:cBhvr>
                                    </p:animEffect>
                                  </p:childTnLst>
                                </p:cTn>
                              </p:par>
                              <p:par>
                                <p:cTn id="11" presetID="9" presetClass="entr" presetSubtype="0" fill="hold" nodeType="withEffect">
                                  <p:stCondLst>
                                    <p:cond delay="300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1000"/>
                                        <p:tgtEl>
                                          <p:spTgt spid="4"/>
                                        </p:tgtEl>
                                      </p:cBhvr>
                                    </p:animEffect>
                                  </p:childTnLst>
                                </p:cTn>
                              </p:par>
                              <p:par>
                                <p:cTn id="14" presetID="9" presetClass="entr" presetSubtype="0" fill="hold" nodeType="withEffect">
                                  <p:stCondLst>
                                    <p:cond delay="800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build="p"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image9.gif" descr="Blind farmer in chicken coop with axe, and chickens saying moo.">
            <a:hlinkClick r:id="rId5"/>
          </p:cNvPr>
          <p:cNvPicPr>
            <a:picLocks noChangeAspect="1"/>
          </p:cNvPicPr>
          <p:nvPr/>
        </p:nvPicPr>
        <p:blipFill>
          <a:blip r:embed="rId6">
            <a:extLst>
              <a:ext uri="{BEBA8EAE-BF5A-486C-A8C5-ECC9F3942E4B}">
                <a14:imgProps xmlns:a14="http://schemas.microsoft.com/office/drawing/2010/main">
                  <a14:imgLayer r:embed="rId7">
                    <a14:imgEffect>
                      <a14:brightnessContrast bright="-2000"/>
                    </a14:imgEffect>
                  </a14:imgLayer>
                </a14:imgProps>
              </a:ext>
            </a:extLst>
          </a:blip>
          <a:stretch>
            <a:fillRect/>
          </a:stretch>
        </p:blipFill>
        <p:spPr>
          <a:xfrm>
            <a:off x="-43543" y="-19050"/>
            <a:ext cx="5225143" cy="3429000"/>
          </a:xfrm>
          <a:prstGeom prst="rect">
            <a:avLst/>
          </a:prstGeom>
          <a:ln w="12700">
            <a:miter lim="400000"/>
          </a:ln>
        </p:spPr>
      </p:pic>
      <p:sp>
        <p:nvSpPr>
          <p:cNvPr id="267" name="Shape 267"/>
          <p:cNvSpPr>
            <a:spLocks noGrp="1"/>
          </p:cNvSpPr>
          <p:nvPr>
            <p:ph type="title"/>
          </p:nvPr>
        </p:nvSpPr>
        <p:spPr>
          <a:xfrm>
            <a:off x="5334000" y="1962150"/>
            <a:ext cx="2399272" cy="2014536"/>
          </a:xfrm>
          <a:prstGeom prst="rect">
            <a:avLst/>
          </a:prstGeom>
        </p:spPr>
        <p:txBody>
          <a:bodyPr/>
          <a:lstStyle>
            <a:lvl1pPr>
              <a:defRPr sz="3200">
                <a:solidFill>
                  <a:srgbClr val="FCFDF0"/>
                </a:solidFill>
              </a:defRPr>
            </a:lvl1pPr>
          </a:lstStyle>
          <a:p>
            <a:r>
              <a:t>Knowledge IS Power</a:t>
            </a:r>
          </a:p>
        </p:txBody>
      </p:sp>
      <p:sp>
        <p:nvSpPr>
          <p:cNvPr id="268" name="Shape 268">
            <a:hlinkClick r:id="rId8"/>
          </p:cNvPr>
          <p:cNvSpPr/>
          <p:nvPr/>
        </p:nvSpPr>
        <p:spPr>
          <a:xfrm>
            <a:off x="3733800" y="3645753"/>
            <a:ext cx="8839200" cy="79266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400">
                <a:solidFill>
                  <a:srgbClr val="92D050"/>
                </a:solidFill>
                <a:latin typeface="Arial"/>
                <a:ea typeface="Arial"/>
                <a:cs typeface="Arial"/>
                <a:sym typeface="Arial"/>
              </a:defRPr>
            </a:pPr>
            <a:r>
              <a:t>From information to knowledge: </a:t>
            </a:r>
            <a:br/>
            <a:endParaRPr/>
          </a:p>
        </p:txBody>
      </p:sp>
      <p:pic>
        <p:nvPicPr>
          <p:cNvPr id="269" name="media1.mp3">
            <a:extLst>
              <a:ext uri="{C183D7F6-B498-43B3-948B-1728B52AA6E4}">
                <adec:decorative xmlns:adec="http://schemas.microsoft.com/office/drawing/2017/decorative" val="1"/>
              </a:ext>
            </a:extLst>
          </p:cNvPr>
          <p:cNvPicPr>
            <a:picLocks/>
          </p:cNvPicPr>
          <p:nvPr>
            <a:audioFile r:link="rId2"/>
            <p:extLst>
              <p:ext uri="{DAA4B4D4-6D71-4841-9C94-3DE7FCFB9230}">
                <p14:media xmlns:p14="http://schemas.microsoft.com/office/powerpoint/2010/main" r:embed="rId1"/>
              </p:ext>
            </p:extLst>
          </p:nvPr>
        </p:nvPicPr>
        <p:blipFill>
          <a:blip r:embed="rId9">
            <a:extLst/>
          </a:blip>
          <a:stretch>
            <a:fillRect/>
          </a:stretch>
        </p:blipFill>
        <p:spPr>
          <a:xfrm>
            <a:off x="3581400" y="5171692"/>
            <a:ext cx="571500" cy="571501"/>
          </a:xfrm>
          <a:prstGeom prst="rect">
            <a:avLst/>
          </a:prstGeom>
          <a:ln w="12700">
            <a:miter lim="400000"/>
          </a:ln>
        </p:spPr>
      </p:pic>
      <p:sp>
        <p:nvSpPr>
          <p:cNvPr id="270" name="Shape 270">
            <a:hlinkClick r:id="rId8"/>
          </p:cNvPr>
          <p:cNvSpPr/>
          <p:nvPr/>
        </p:nvSpPr>
        <p:spPr>
          <a:xfrm>
            <a:off x="3706586" y="4104892"/>
            <a:ext cx="8839201" cy="43706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400">
                <a:solidFill>
                  <a:srgbClr val="92D050"/>
                </a:solidFill>
                <a:latin typeface="Arial"/>
                <a:ea typeface="Arial"/>
                <a:cs typeface="Arial"/>
                <a:sym typeface="Arial"/>
              </a:defRPr>
            </a:lvl1pPr>
          </a:lstStyle>
          <a:p>
            <a:r>
              <a:t>Message delivery and bias attitudes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2000"/>
                                  </p:stCondLst>
                                  <p:childTnLst>
                                    <p:cmd type="call" cmd="playFrom(0.0)">
                                      <p:cBhvr>
                                        <p:cTn id="6" dur="2429" fill="hold"/>
                                        <p:tgtEl>
                                          <p:spTgt spid="269"/>
                                        </p:tgtEl>
                                      </p:cBhvr>
                                    </p:cmd>
                                  </p:childTnLst>
                                </p:cTn>
                              </p:par>
                            </p:childTnLst>
                          </p:cTn>
                        </p:par>
                      </p:childTnLst>
                    </p:cTn>
                  </p:par>
                  <p:par>
                    <p:cTn id="7" fill="hold">
                      <p:stCondLst>
                        <p:cond delay="indefinite"/>
                      </p:stCondLst>
                      <p:childTnLst>
                        <p:par>
                          <p:cTn id="8" fill="hold">
                            <p:stCondLst>
                              <p:cond delay="0"/>
                            </p:stCondLst>
                            <p:childTnLst>
                              <p:par>
                                <p:cTn id="9" presetID="9" presetClass="entr" fill="hold" grpId="2" nodeType="clickEffect">
                                  <p:stCondLst>
                                    <p:cond delay="0"/>
                                  </p:stCondLst>
                                  <p:iterate>
                                    <p:tmAbs val="0"/>
                                  </p:iterate>
                                  <p:childTnLst>
                                    <p:set>
                                      <p:cBhvr>
                                        <p:cTn id="10" fill="hold"/>
                                        <p:tgtEl>
                                          <p:spTgt spid="268"/>
                                        </p:tgtEl>
                                        <p:attrNameLst>
                                          <p:attrName>style.visibility</p:attrName>
                                        </p:attrNameLst>
                                      </p:cBhvr>
                                      <p:to>
                                        <p:strVal val="visible"/>
                                      </p:to>
                                    </p:set>
                                    <p:animEffect transition="in" filter="dissolve">
                                      <p:cBhvr>
                                        <p:cTn id="11" dur="500"/>
                                        <p:tgtEl>
                                          <p:spTgt spid="26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fill="hold" grpId="3" nodeType="clickEffect">
                                  <p:stCondLst>
                                    <p:cond delay="0"/>
                                  </p:stCondLst>
                                  <p:iterate>
                                    <p:tmAbs val="0"/>
                                  </p:iterate>
                                  <p:childTnLst>
                                    <p:set>
                                      <p:cBhvr>
                                        <p:cTn id="15" fill="hold"/>
                                        <p:tgtEl>
                                          <p:spTgt spid="270"/>
                                        </p:tgtEl>
                                        <p:attrNameLst>
                                          <p:attrName>style.visibility</p:attrName>
                                        </p:attrNameLst>
                                      </p:cBhvr>
                                      <p:to>
                                        <p:strVal val="visible"/>
                                      </p:to>
                                    </p:set>
                                    <p:animEffect transition="in" filter="dissolve">
                                      <p:cBhvr>
                                        <p:cTn id="16" dur="500"/>
                                        <p:tgtEl>
                                          <p:spTgt spid="27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7" fill="hold" display="0">
                  <p:stCondLst>
                    <p:cond delay="indefinite"/>
                  </p:stCondLst>
                </p:cTn>
                <p:tgtEl>
                  <p:spTgt spid="269"/>
                </p:tgtEl>
              </p:cMediaNode>
            </p:audio>
          </p:childTnLst>
        </p:cTn>
      </p:par>
    </p:tnLst>
    <p:bldLst>
      <p:bldP spid="268" grpId="2" animBg="1" advAuto="0"/>
      <p:bldP spid="270" grpId="3"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a:spLocks noGrp="1"/>
          </p:cNvSpPr>
          <p:nvPr>
            <p:ph type="title"/>
          </p:nvPr>
        </p:nvSpPr>
        <p:spPr>
          <a:xfrm>
            <a:off x="514351" y="457201"/>
            <a:ext cx="7598569" cy="1092201"/>
          </a:xfrm>
          <a:prstGeom prst="rect">
            <a:avLst/>
          </a:prstGeom>
        </p:spPr>
        <p:txBody>
          <a:bodyPr/>
          <a:lstStyle>
            <a:lvl1pPr>
              <a:defRPr sz="3200"/>
            </a:lvl1pPr>
          </a:lstStyle>
          <a:p>
            <a:r>
              <a:rPr dirty="0"/>
              <a:t>Usability I</a:t>
            </a:r>
            <a:r>
              <a:rPr lang="en-US" dirty="0"/>
              <a:t>s</a:t>
            </a:r>
            <a:r>
              <a:rPr dirty="0"/>
              <a:t> Enabling</a:t>
            </a:r>
          </a:p>
        </p:txBody>
      </p:sp>
      <p:sp>
        <p:nvSpPr>
          <p:cNvPr id="275" name="Shape 275"/>
          <p:cNvSpPr>
            <a:spLocks noGrp="1"/>
          </p:cNvSpPr>
          <p:nvPr>
            <p:ph type="body" sz="half" idx="1"/>
          </p:nvPr>
        </p:nvSpPr>
        <p:spPr>
          <a:xfrm>
            <a:off x="514351" y="1606550"/>
            <a:ext cx="7598569" cy="1498600"/>
          </a:xfrm>
          <a:prstGeom prst="rect">
            <a:avLst/>
          </a:prstGeom>
        </p:spPr>
        <p:txBody>
          <a:bodyPr/>
          <a:lstStyle>
            <a:lvl1pPr marL="0" indent="0">
              <a:buSzTx/>
              <a:buNone/>
              <a:defRPr sz="2800"/>
            </a:lvl1pPr>
          </a:lstStyle>
          <a:p>
            <a:r>
              <a:t>From accessibility to usability:</a:t>
            </a:r>
          </a:p>
        </p:txBody>
      </p:sp>
      <p:sp>
        <p:nvSpPr>
          <p:cNvPr id="276" name="Shape 276"/>
          <p:cNvSpPr/>
          <p:nvPr/>
        </p:nvSpPr>
        <p:spPr>
          <a:xfrm>
            <a:off x="514350" y="2600979"/>
            <a:ext cx="4958568" cy="5359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800">
                <a:solidFill>
                  <a:srgbClr val="FFFFFF"/>
                </a:solidFill>
              </a:defRPr>
            </a:lvl1pPr>
          </a:lstStyle>
          <a:p>
            <a:r>
              <a:t>Design standards and user testing</a:t>
            </a:r>
          </a:p>
        </p:txBody>
      </p:sp>
      <p:grpSp>
        <p:nvGrpSpPr>
          <p:cNvPr id="3" name="Group 2">
            <a:extLst>
              <a:ext uri="{FF2B5EF4-FFF2-40B4-BE49-F238E27FC236}">
                <a16:creationId xmlns:a16="http://schemas.microsoft.com/office/drawing/2014/main" id="{16609681-8176-6247-802E-7338144B9347}"/>
              </a:ext>
              <a:ext uri="{C183D7F6-B498-43B3-948B-1728B52AA6E4}">
                <adec:decorative xmlns:adec="http://schemas.microsoft.com/office/drawing/2017/decorative" val="1"/>
              </a:ext>
            </a:extLst>
          </p:cNvPr>
          <p:cNvGrpSpPr/>
          <p:nvPr/>
        </p:nvGrpSpPr>
        <p:grpSpPr>
          <a:xfrm>
            <a:off x="5635753" y="1342015"/>
            <a:ext cx="3053867" cy="3053867"/>
            <a:chOff x="5838953" y="1947863"/>
            <a:chExt cx="3053867" cy="3053867"/>
          </a:xfrm>
        </p:grpSpPr>
        <p:pic>
          <p:nvPicPr>
            <p:cNvPr id="5" name="Picture 4" descr="Point A, or &quot;a11y&quot;, leads by path to point B, or &quot;use&quot;.">
              <a:extLst>
                <a:ext uri="{FF2B5EF4-FFF2-40B4-BE49-F238E27FC236}">
                  <a16:creationId xmlns:a16="http://schemas.microsoft.com/office/drawing/2014/main" id="{3B120FB7-A59F-1C41-9446-B3EF5790F2D4}"/>
                </a:ext>
              </a:extLst>
            </p:cNvPr>
            <p:cNvPicPr>
              <a:picLocks noChangeAspect="1"/>
            </p:cNvPicPr>
            <p:nvPr/>
          </p:nvPicPr>
          <p:blipFill>
            <a:blip r:embed="rId3"/>
            <a:stretch>
              <a:fillRect/>
            </a:stretch>
          </p:blipFill>
          <p:spPr>
            <a:xfrm>
              <a:off x="5838953" y="1947863"/>
              <a:ext cx="3053867" cy="3053867"/>
            </a:xfrm>
            <a:prstGeom prst="rect">
              <a:avLst/>
            </a:prstGeom>
          </p:spPr>
        </p:pic>
        <p:sp>
          <p:nvSpPr>
            <p:cNvPr id="2" name="Oval 1">
              <a:extLst>
                <a:ext uri="{FF2B5EF4-FFF2-40B4-BE49-F238E27FC236}">
                  <a16:creationId xmlns:a16="http://schemas.microsoft.com/office/drawing/2014/main" id="{1A679C3C-6883-0F41-9675-90563A7E419F}"/>
                </a:ext>
              </a:extLst>
            </p:cNvPr>
            <p:cNvSpPr/>
            <p:nvPr/>
          </p:nvSpPr>
          <p:spPr>
            <a:xfrm>
              <a:off x="6273800" y="2355850"/>
              <a:ext cx="342900" cy="374650"/>
            </a:xfrm>
            <a:prstGeom prst="ellipse">
              <a:avLst/>
            </a:prstGeom>
            <a:solidFill>
              <a:schemeClr val="tx1"/>
            </a:solidFill>
            <a:ln w="19050" cap="rnd">
              <a:noFill/>
              <a:prstDash val="solid"/>
              <a:round/>
            </a:ln>
            <a:effectLst>
              <a:outerShdw blurRad="508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CA" sz="1400" b="0" i="0" u="none" strike="noStrike" cap="none" spc="0" normalizeH="0" baseline="0">
                <a:ln>
                  <a:noFill/>
                </a:ln>
                <a:solidFill>
                  <a:srgbClr val="000000"/>
                </a:solidFill>
                <a:effectLst/>
                <a:uFillTx/>
                <a:latin typeface="Calibri"/>
                <a:ea typeface="Calibri"/>
                <a:cs typeface="Calibri"/>
                <a:sym typeface="Calibri"/>
              </a:endParaRPr>
            </a:p>
          </p:txBody>
        </p:sp>
        <p:sp>
          <p:nvSpPr>
            <p:cNvPr id="7" name="Oval 6">
              <a:extLst>
                <a:ext uri="{FF2B5EF4-FFF2-40B4-BE49-F238E27FC236}">
                  <a16:creationId xmlns:a16="http://schemas.microsoft.com/office/drawing/2014/main" id="{AD5290BB-809F-EA4C-89C5-0D40F6093CEA}"/>
                </a:ext>
              </a:extLst>
            </p:cNvPr>
            <p:cNvSpPr/>
            <p:nvPr/>
          </p:nvSpPr>
          <p:spPr>
            <a:xfrm>
              <a:off x="7747000" y="3162300"/>
              <a:ext cx="584200" cy="573740"/>
            </a:xfrm>
            <a:prstGeom prst="ellipse">
              <a:avLst/>
            </a:prstGeom>
            <a:solidFill>
              <a:schemeClr val="tx1"/>
            </a:solidFill>
            <a:ln w="19050" cap="rnd">
              <a:noFill/>
              <a:prstDash val="solid"/>
              <a:round/>
            </a:ln>
            <a:effectLst>
              <a:outerShdw blurRad="508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CA" sz="1400" b="0" i="0" u="none" strike="noStrike" cap="none" spc="0" normalizeH="0" baseline="0">
                <a:ln>
                  <a:noFill/>
                </a:ln>
                <a:solidFill>
                  <a:srgbClr val="000000"/>
                </a:solidFill>
                <a:effectLst/>
                <a:uFillTx/>
                <a:latin typeface="Calibri"/>
                <a:ea typeface="Calibri"/>
                <a:cs typeface="Calibri"/>
                <a:sym typeface="Calibri"/>
              </a:endParaRPr>
            </a:p>
          </p:txBody>
        </p:sp>
      </p:grpSp>
      <p:sp>
        <p:nvSpPr>
          <p:cNvPr id="4" name="TextBox 3">
            <a:extLst>
              <a:ext uri="{FF2B5EF4-FFF2-40B4-BE49-F238E27FC236}">
                <a16:creationId xmlns:a16="http://schemas.microsoft.com/office/drawing/2014/main" id="{17D8D04B-19A7-6244-8F54-896EED7C9A27}"/>
              </a:ext>
            </a:extLst>
          </p:cNvPr>
          <p:cNvSpPr txBox="1"/>
          <p:nvPr/>
        </p:nvSpPr>
        <p:spPr>
          <a:xfrm>
            <a:off x="6019800" y="1783439"/>
            <a:ext cx="443389"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CA" sz="1400" b="0" i="0" u="none" strike="noStrike" cap="none" spc="0" normalizeH="0" baseline="0" dirty="0">
                <a:ln>
                  <a:noFill/>
                </a:ln>
                <a:solidFill>
                  <a:schemeClr val="bg1"/>
                </a:solidFill>
                <a:effectLst/>
                <a:uFillTx/>
                <a:latin typeface="Calibri"/>
                <a:ea typeface="Calibri"/>
                <a:cs typeface="Calibri"/>
                <a:sym typeface="Calibri"/>
              </a:rPr>
              <a:t>a11y</a:t>
            </a:r>
          </a:p>
        </p:txBody>
      </p:sp>
      <p:sp>
        <p:nvSpPr>
          <p:cNvPr id="10" name="TextBox 9">
            <a:extLst>
              <a:ext uri="{FF2B5EF4-FFF2-40B4-BE49-F238E27FC236}">
                <a16:creationId xmlns:a16="http://schemas.microsoft.com/office/drawing/2014/main" id="{7C5749E1-BCCF-BB44-8F23-27BA14E31BA5}"/>
              </a:ext>
              <a:ext uri="{C183D7F6-B498-43B3-948B-1728B52AA6E4}">
                <adec:decorative xmlns:adec="http://schemas.microsoft.com/office/drawing/2017/decorative" val="1"/>
              </a:ext>
            </a:extLst>
          </p:cNvPr>
          <p:cNvSpPr txBox="1"/>
          <p:nvPr/>
        </p:nvSpPr>
        <p:spPr>
          <a:xfrm>
            <a:off x="7524054" y="2607329"/>
            <a:ext cx="536363"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CA" sz="2400" b="1" i="0" u="none" strike="noStrike" cap="none" spc="0" normalizeH="0" baseline="0" dirty="0">
                <a:ln>
                  <a:noFill/>
                </a:ln>
                <a:solidFill>
                  <a:schemeClr val="bg1">
                    <a:lumMod val="85000"/>
                  </a:schemeClr>
                </a:solidFill>
                <a:effectLst/>
                <a:uFillTx/>
                <a:latin typeface="Calibri"/>
                <a:ea typeface="Calibri"/>
                <a:cs typeface="Calibri"/>
                <a:sym typeface="Calibri"/>
              </a:rPr>
              <a:t>use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75">
                                            <p:bg/>
                                          </p:spTgt>
                                        </p:tgtEl>
                                        <p:attrNameLst>
                                          <p:attrName>style.visibility</p:attrName>
                                        </p:attrNameLst>
                                      </p:cBhvr>
                                      <p:to>
                                        <p:strVal val="visible"/>
                                      </p:to>
                                    </p:set>
                                    <p:animEffect transition="in" filter="dissolve">
                                      <p:cBhvr>
                                        <p:cTn id="7" dur="500"/>
                                        <p:tgtEl>
                                          <p:spTgt spid="275">
                                            <p:bg/>
                                          </p:spTgt>
                                        </p:tgtEl>
                                      </p:cBhvr>
                                    </p:animEffect>
                                  </p:childTnLst>
                                </p:cTn>
                              </p:par>
                              <p:par>
                                <p:cTn id="8" presetID="9" presetClass="entr" presetSubtype="0" fill="hold" grpId="1" nodeType="withEffect">
                                  <p:stCondLst>
                                    <p:cond delay="0"/>
                                  </p:stCondLst>
                                  <p:iterate>
                                    <p:tmAbs val="0"/>
                                  </p:iterate>
                                  <p:childTnLst>
                                    <p:set>
                                      <p:cBhvr>
                                        <p:cTn id="9" fill="hold"/>
                                        <p:tgtEl>
                                          <p:spTgt spid="275">
                                            <p:txEl>
                                              <p:pRg st="0" end="0"/>
                                            </p:txEl>
                                          </p:spTgt>
                                        </p:tgtEl>
                                        <p:attrNameLst>
                                          <p:attrName>style.visibility</p:attrName>
                                        </p:attrNameLst>
                                      </p:cBhvr>
                                      <p:to>
                                        <p:strVal val="visible"/>
                                      </p:to>
                                    </p:set>
                                    <p:animEffect transition="in" filter="dissolve">
                                      <p:cBhvr>
                                        <p:cTn id="10" dur="500"/>
                                        <p:tgtEl>
                                          <p:spTgt spid="27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2" nodeType="clickEffect">
                                  <p:stCondLst>
                                    <p:cond delay="0"/>
                                  </p:stCondLst>
                                  <p:iterate>
                                    <p:tmAbs val="0"/>
                                  </p:iterate>
                                  <p:childTnLst>
                                    <p:set>
                                      <p:cBhvr>
                                        <p:cTn id="14" fill="hold"/>
                                        <p:tgtEl>
                                          <p:spTgt spid="276"/>
                                        </p:tgtEl>
                                        <p:attrNameLst>
                                          <p:attrName>style.visibility</p:attrName>
                                        </p:attrNameLst>
                                      </p:cBhvr>
                                      <p:to>
                                        <p:strVal val="visible"/>
                                      </p:to>
                                    </p:set>
                                    <p:animEffect transition="in" filter="dissolve">
                                      <p:cBhvr>
                                        <p:cTn id="15" dur="500"/>
                                        <p:tgtEl>
                                          <p:spTgt spid="276"/>
                                        </p:tgtEl>
                                      </p:cBhvr>
                                    </p:animEffect>
                                  </p:childTnLst>
                                </p:cTn>
                              </p:par>
                              <p:par>
                                <p:cTn id="16" presetID="9" presetClass="entr" presetSubtype="0" fill="hold" grpId="0" nodeType="withEffect">
                                  <p:stCondLst>
                                    <p:cond delay="100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par>
                                <p:cTn id="19" presetID="9" presetClass="entr" presetSubtype="0" fill="hold" grpId="0" nodeType="withEffect">
                                  <p:stCondLst>
                                    <p:cond delay="100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500"/>
                                        <p:tgtEl>
                                          <p:spTgt spid="10"/>
                                        </p:tgtEl>
                                      </p:cBhvr>
                                    </p:animEffect>
                                  </p:childTnLst>
                                </p:cTn>
                              </p:par>
                              <p:par>
                                <p:cTn id="22" presetID="9" presetClass="entr" presetSubtype="0" fill="hold" nodeType="withEffect">
                                  <p:stCondLst>
                                    <p:cond delay="1000"/>
                                  </p:stCondLst>
                                  <p:childTnLst>
                                    <p:set>
                                      <p:cBhvr>
                                        <p:cTn id="23" dur="1" fill="hold">
                                          <p:stCondLst>
                                            <p:cond delay="0"/>
                                          </p:stCondLst>
                                        </p:cTn>
                                        <p:tgtEl>
                                          <p:spTgt spid="3"/>
                                        </p:tgtEl>
                                        <p:attrNameLst>
                                          <p:attrName>style.visibility</p:attrName>
                                        </p:attrNameLst>
                                      </p:cBhvr>
                                      <p:to>
                                        <p:strVal val="visible"/>
                                      </p:to>
                                    </p:set>
                                    <p:animEffect transition="in" filter="dissolv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 grpId="1" uiExpand="1" build="p" animBg="1" advAuto="0"/>
      <p:bldP spid="276" grpId="2" animBg="1" advAuto="0"/>
      <p:bldP spid="4"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a:spLocks noGrp="1"/>
          </p:cNvSpPr>
          <p:nvPr>
            <p:ph type="title"/>
          </p:nvPr>
        </p:nvSpPr>
        <p:spPr>
          <a:xfrm>
            <a:off x="514351" y="457201"/>
            <a:ext cx="7598569" cy="1092201"/>
          </a:xfrm>
          <a:prstGeom prst="rect">
            <a:avLst/>
          </a:prstGeom>
        </p:spPr>
        <p:txBody>
          <a:bodyPr/>
          <a:lstStyle>
            <a:lvl1pPr>
              <a:defRPr sz="3200"/>
            </a:lvl1pPr>
          </a:lstStyle>
          <a:p>
            <a:r>
              <a:t>Stability Is Satisfaction</a:t>
            </a:r>
          </a:p>
        </p:txBody>
      </p:sp>
      <p:sp>
        <p:nvSpPr>
          <p:cNvPr id="281" name="Shape 281"/>
          <p:cNvSpPr>
            <a:spLocks noGrp="1"/>
          </p:cNvSpPr>
          <p:nvPr>
            <p:ph type="body" sz="half" idx="1"/>
          </p:nvPr>
        </p:nvSpPr>
        <p:spPr>
          <a:xfrm>
            <a:off x="514351" y="1606550"/>
            <a:ext cx="7598569" cy="1905252"/>
          </a:xfrm>
          <a:prstGeom prst="rect">
            <a:avLst/>
          </a:prstGeom>
        </p:spPr>
        <p:txBody>
          <a:bodyPr/>
          <a:lstStyle/>
          <a:p>
            <a:pPr marL="0" indent="0">
              <a:buSzTx/>
              <a:buNone/>
              <a:defRPr sz="2800"/>
            </a:pPr>
            <a:r>
              <a:t>From chaos to stability: </a:t>
            </a:r>
            <a:br/>
            <a:endParaRPr/>
          </a:p>
        </p:txBody>
      </p:sp>
      <p:sp>
        <p:nvSpPr>
          <p:cNvPr id="282" name="Shape 282"/>
          <p:cNvSpPr/>
          <p:nvPr/>
        </p:nvSpPr>
        <p:spPr>
          <a:xfrm>
            <a:off x="514350" y="2571749"/>
            <a:ext cx="4057650" cy="95410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2800">
                <a:solidFill>
                  <a:srgbClr val="FFFFFF"/>
                </a:solidFill>
              </a:defRPr>
            </a:lvl1pPr>
          </a:lstStyle>
          <a:p>
            <a:r>
              <a:rPr dirty="0"/>
              <a:t>Collaborative processes and top down innovation</a:t>
            </a:r>
          </a:p>
        </p:txBody>
      </p:sp>
      <p:pic>
        <p:nvPicPr>
          <p:cNvPr id="5" name="Picture 4" descr="M.C.Escher's &quot;Order and Chaos&quot; lithograph, 1950.">
            <a:extLst>
              <a:ext uri="{FF2B5EF4-FFF2-40B4-BE49-F238E27FC236}">
                <a16:creationId xmlns:a16="http://schemas.microsoft.com/office/drawing/2014/main" id="{80294935-5821-2C41-86E5-B28B2AC509B1}"/>
              </a:ext>
            </a:extLst>
          </p:cNvPr>
          <p:cNvPicPr>
            <a:picLocks noChangeAspect="1"/>
          </p:cNvPicPr>
          <p:nvPr/>
        </p:nvPicPr>
        <p:blipFill>
          <a:blip r:embed="rId3"/>
          <a:stretch>
            <a:fillRect/>
          </a:stretch>
        </p:blipFill>
        <p:spPr>
          <a:xfrm>
            <a:off x="5461000" y="1670050"/>
            <a:ext cx="2438400" cy="2413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81">
                                            <p:bg/>
                                          </p:spTgt>
                                        </p:tgtEl>
                                        <p:attrNameLst>
                                          <p:attrName>style.visibility</p:attrName>
                                        </p:attrNameLst>
                                      </p:cBhvr>
                                      <p:to>
                                        <p:strVal val="visible"/>
                                      </p:to>
                                    </p:set>
                                    <p:animEffect transition="in" filter="dissolve">
                                      <p:cBhvr>
                                        <p:cTn id="7" dur="500"/>
                                        <p:tgtEl>
                                          <p:spTgt spid="281">
                                            <p:bg/>
                                          </p:spTgt>
                                        </p:tgtEl>
                                      </p:cBhvr>
                                    </p:animEffect>
                                  </p:childTnLst>
                                </p:cTn>
                              </p:par>
                              <p:par>
                                <p:cTn id="8" presetID="9" presetClass="entr" presetSubtype="0" fill="hold" grpId="1" nodeType="withEffect">
                                  <p:stCondLst>
                                    <p:cond delay="0"/>
                                  </p:stCondLst>
                                  <p:iterate>
                                    <p:tmAbs val="0"/>
                                  </p:iterate>
                                  <p:childTnLst>
                                    <p:set>
                                      <p:cBhvr>
                                        <p:cTn id="9" fill="hold"/>
                                        <p:tgtEl>
                                          <p:spTgt spid="281">
                                            <p:txEl>
                                              <p:pRg st="0" end="0"/>
                                            </p:txEl>
                                          </p:spTgt>
                                        </p:tgtEl>
                                        <p:attrNameLst>
                                          <p:attrName>style.visibility</p:attrName>
                                        </p:attrNameLst>
                                      </p:cBhvr>
                                      <p:to>
                                        <p:strVal val="visible"/>
                                      </p:to>
                                    </p:set>
                                    <p:animEffect transition="in" filter="dissolve">
                                      <p:cBhvr>
                                        <p:cTn id="10" dur="500"/>
                                        <p:tgtEl>
                                          <p:spTgt spid="281">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fill="hold" grpId="2" nodeType="clickEffect">
                                  <p:stCondLst>
                                    <p:cond delay="0"/>
                                  </p:stCondLst>
                                  <p:iterate>
                                    <p:tmAbs val="0"/>
                                  </p:iterate>
                                  <p:childTnLst>
                                    <p:set>
                                      <p:cBhvr>
                                        <p:cTn id="17" fill="hold"/>
                                        <p:tgtEl>
                                          <p:spTgt spid="282"/>
                                        </p:tgtEl>
                                        <p:attrNameLst>
                                          <p:attrName>style.visibility</p:attrName>
                                        </p:attrNameLst>
                                      </p:cBhvr>
                                      <p:to>
                                        <p:strVal val="visible"/>
                                      </p:to>
                                    </p:set>
                                    <p:animEffect transition="in" filter="dissolve">
                                      <p:cBhvr>
                                        <p:cTn id="18" dur="500"/>
                                        <p:tgtEl>
                                          <p:spTgt spid="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 grpId="1" uiExpand="1" build="p" animBg="1" advAuto="0"/>
      <p:bldP spid="282" grpId="2"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p:cNvSpPr>
          <p:nvPr>
            <p:ph type="title"/>
          </p:nvPr>
        </p:nvSpPr>
        <p:spPr>
          <a:xfrm>
            <a:off x="514351" y="457201"/>
            <a:ext cx="7598569" cy="1092201"/>
          </a:xfrm>
          <a:prstGeom prst="rect">
            <a:avLst/>
          </a:prstGeom>
        </p:spPr>
        <p:txBody>
          <a:bodyPr/>
          <a:lstStyle>
            <a:lvl1pPr>
              <a:defRPr sz="3200"/>
            </a:lvl1pPr>
          </a:lstStyle>
          <a:p>
            <a:r>
              <a:t>Active Is Inclusive</a:t>
            </a:r>
          </a:p>
        </p:txBody>
      </p:sp>
      <p:sp>
        <p:nvSpPr>
          <p:cNvPr id="287" name="Shape 287"/>
          <p:cNvSpPr>
            <a:spLocks noGrp="1"/>
          </p:cNvSpPr>
          <p:nvPr>
            <p:ph type="body" sz="half" idx="1"/>
          </p:nvPr>
        </p:nvSpPr>
        <p:spPr>
          <a:xfrm>
            <a:off x="514351" y="1530350"/>
            <a:ext cx="7598569" cy="1574800"/>
          </a:xfrm>
          <a:prstGeom prst="rect">
            <a:avLst/>
          </a:prstGeom>
        </p:spPr>
        <p:txBody>
          <a:bodyPr/>
          <a:lstStyle>
            <a:lvl1pPr marL="0" indent="0">
              <a:buSzTx/>
              <a:buNone/>
              <a:defRPr sz="2800"/>
            </a:lvl1pPr>
          </a:lstStyle>
          <a:p>
            <a:r>
              <a:rPr dirty="0"/>
              <a:t>From passive to active:</a:t>
            </a:r>
          </a:p>
        </p:txBody>
      </p:sp>
      <p:sp>
        <p:nvSpPr>
          <p:cNvPr id="288" name="Shape 288"/>
          <p:cNvSpPr/>
          <p:nvPr/>
        </p:nvSpPr>
        <p:spPr>
          <a:xfrm>
            <a:off x="508907" y="2571749"/>
            <a:ext cx="3364593" cy="95410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2800">
                <a:solidFill>
                  <a:srgbClr val="FFFFFF"/>
                </a:solidFill>
              </a:defRPr>
            </a:lvl1pPr>
          </a:lstStyle>
          <a:p>
            <a:r>
              <a:rPr dirty="0"/>
              <a:t>Inclusive dialogs and active participation</a:t>
            </a:r>
          </a:p>
        </p:txBody>
      </p:sp>
      <p:pic>
        <p:nvPicPr>
          <p:cNvPr id="2" name="Picture 1" descr="M.C.Escher's &quot;Cycle&quot; lithograph, 1938.">
            <a:extLst>
              <a:ext uri="{FF2B5EF4-FFF2-40B4-BE49-F238E27FC236}">
                <a16:creationId xmlns:a16="http://schemas.microsoft.com/office/drawing/2014/main" id="{97E833BF-0000-5C40-92BD-879F08FCD893}"/>
              </a:ext>
            </a:extLst>
          </p:cNvPr>
          <p:cNvPicPr>
            <a:picLocks noChangeAspect="1"/>
          </p:cNvPicPr>
          <p:nvPr/>
        </p:nvPicPr>
        <p:blipFill>
          <a:blip r:embed="rId3"/>
          <a:stretch>
            <a:fillRect/>
          </a:stretch>
        </p:blipFill>
        <p:spPr>
          <a:xfrm>
            <a:off x="5829300" y="2254157"/>
            <a:ext cx="3312320" cy="29528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87">
                                            <p:bg/>
                                          </p:spTgt>
                                        </p:tgtEl>
                                        <p:attrNameLst>
                                          <p:attrName>style.visibility</p:attrName>
                                        </p:attrNameLst>
                                      </p:cBhvr>
                                      <p:to>
                                        <p:strVal val="visible"/>
                                      </p:to>
                                    </p:set>
                                    <p:animEffect transition="in" filter="dissolve">
                                      <p:cBhvr>
                                        <p:cTn id="7" dur="500"/>
                                        <p:tgtEl>
                                          <p:spTgt spid="287">
                                            <p:bg/>
                                          </p:spTgt>
                                        </p:tgtEl>
                                      </p:cBhvr>
                                    </p:animEffect>
                                  </p:childTnLst>
                                </p:cTn>
                              </p:par>
                              <p:par>
                                <p:cTn id="8" presetID="9" presetClass="entr" presetSubtype="0" fill="hold" grpId="1" nodeType="withEffect">
                                  <p:stCondLst>
                                    <p:cond delay="0"/>
                                  </p:stCondLst>
                                  <p:iterate>
                                    <p:tmAbs val="0"/>
                                  </p:iterate>
                                  <p:childTnLst>
                                    <p:set>
                                      <p:cBhvr>
                                        <p:cTn id="9" fill="hold"/>
                                        <p:tgtEl>
                                          <p:spTgt spid="287">
                                            <p:txEl>
                                              <p:pRg st="0" end="0"/>
                                            </p:txEl>
                                          </p:spTgt>
                                        </p:tgtEl>
                                        <p:attrNameLst>
                                          <p:attrName>style.visibility</p:attrName>
                                        </p:attrNameLst>
                                      </p:cBhvr>
                                      <p:to>
                                        <p:strVal val="visible"/>
                                      </p:to>
                                    </p:set>
                                    <p:animEffect transition="in" filter="dissolve">
                                      <p:cBhvr>
                                        <p:cTn id="10" dur="500"/>
                                        <p:tgtEl>
                                          <p:spTgt spid="287">
                                            <p:txEl>
                                              <p:pRg st="0" end="0"/>
                                            </p:txEl>
                                          </p:spTgt>
                                        </p:tgtEl>
                                      </p:cBhvr>
                                    </p:animEffect>
                                  </p:childTnLst>
                                </p:cTn>
                              </p:par>
                              <p:par>
                                <p:cTn id="11" presetID="9" presetClass="entr" presetSubtype="0" fill="hold" nodeType="withEffect">
                                  <p:stCondLst>
                                    <p:cond delay="200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fill="hold" grpId="2" nodeType="clickEffect">
                                  <p:stCondLst>
                                    <p:cond delay="0"/>
                                  </p:stCondLst>
                                  <p:iterate>
                                    <p:tmAbs val="0"/>
                                  </p:iterate>
                                  <p:childTnLst>
                                    <p:set>
                                      <p:cBhvr>
                                        <p:cTn id="17" fill="hold"/>
                                        <p:tgtEl>
                                          <p:spTgt spid="288"/>
                                        </p:tgtEl>
                                        <p:attrNameLst>
                                          <p:attrName>style.visibility</p:attrName>
                                        </p:attrNameLst>
                                      </p:cBhvr>
                                      <p:to>
                                        <p:strVal val="visible"/>
                                      </p:to>
                                    </p:set>
                                    <p:animEffect transition="in" filter="dissolve">
                                      <p:cBhvr>
                                        <p:cTn id="18" dur="500"/>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1" uiExpand="1" build="p" animBg="1" advAuto="0"/>
      <p:bldP spid="288" grpId="2"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Shape 292"/>
          <p:cNvSpPr>
            <a:spLocks noGrp="1"/>
          </p:cNvSpPr>
          <p:nvPr>
            <p:ph type="title"/>
          </p:nvPr>
        </p:nvSpPr>
        <p:spPr>
          <a:xfrm>
            <a:off x="514351" y="457201"/>
            <a:ext cx="7598569" cy="1092201"/>
          </a:xfrm>
          <a:prstGeom prst="rect">
            <a:avLst/>
          </a:prstGeom>
        </p:spPr>
        <p:txBody>
          <a:bodyPr/>
          <a:lstStyle>
            <a:lvl1pPr>
              <a:defRPr sz="2800"/>
            </a:lvl1pPr>
          </a:lstStyle>
          <a:p>
            <a:r>
              <a:t>Conclusion</a:t>
            </a:r>
          </a:p>
        </p:txBody>
      </p:sp>
      <p:sp>
        <p:nvSpPr>
          <p:cNvPr id="293" name="Shape 293"/>
          <p:cNvSpPr>
            <a:spLocks noGrp="1"/>
          </p:cNvSpPr>
          <p:nvPr>
            <p:ph type="body" sz="half" idx="1"/>
          </p:nvPr>
        </p:nvSpPr>
        <p:spPr>
          <a:xfrm>
            <a:off x="514351" y="1606550"/>
            <a:ext cx="7598569" cy="1498600"/>
          </a:xfrm>
          <a:prstGeom prst="rect">
            <a:avLst/>
          </a:prstGeom>
        </p:spPr>
        <p:txBody>
          <a:bodyPr/>
          <a:lstStyle>
            <a:lvl1pPr marL="0" indent="0" defTabSz="339470">
              <a:spcBef>
                <a:spcPts val="600"/>
              </a:spcBef>
              <a:buSzTx/>
              <a:buNone/>
              <a:defRPr sz="2772"/>
            </a:lvl1pPr>
          </a:lstStyle>
          <a:p>
            <a:r>
              <a:rPr lang="en-US" dirty="0"/>
              <a:t>Integrate </a:t>
            </a:r>
            <a:r>
              <a:rPr dirty="0"/>
              <a:t>smart cit</a:t>
            </a:r>
            <a:r>
              <a:rPr lang="en-US" dirty="0"/>
              <a:t>y principles</a:t>
            </a:r>
            <a:r>
              <a:rPr dirty="0"/>
              <a:t> through engagement, collaboration, and experimentation.</a:t>
            </a:r>
          </a:p>
        </p:txBody>
      </p:sp>
      <p:sp>
        <p:nvSpPr>
          <p:cNvPr id="294" name="Shape 294"/>
          <p:cNvSpPr/>
          <p:nvPr/>
        </p:nvSpPr>
        <p:spPr>
          <a:xfrm>
            <a:off x="525236" y="2863155"/>
            <a:ext cx="7587685" cy="14249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800">
                <a:solidFill>
                  <a:srgbClr val="FFFFFF"/>
                </a:solidFill>
              </a:defRPr>
            </a:lvl1pPr>
          </a:lstStyle>
          <a:p>
            <a:r>
              <a:rPr dirty="0"/>
              <a:t>Design requires multiple means of representation, expression, and engagement to bridge </a:t>
            </a:r>
            <a:br>
              <a:rPr lang="en-US" dirty="0"/>
            </a:br>
            <a:r>
              <a:rPr dirty="0"/>
              <a:t>the productivity barriers of a diverse society.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93">
                                            <p:bg/>
                                          </p:spTgt>
                                        </p:tgtEl>
                                        <p:attrNameLst>
                                          <p:attrName>style.visibility</p:attrName>
                                        </p:attrNameLst>
                                      </p:cBhvr>
                                      <p:to>
                                        <p:strVal val="visible"/>
                                      </p:to>
                                    </p:set>
                                    <p:animEffect transition="in" filter="dissolve">
                                      <p:cBhvr>
                                        <p:cTn id="7" dur="500"/>
                                        <p:tgtEl>
                                          <p:spTgt spid="293">
                                            <p:bg/>
                                          </p:spTgt>
                                        </p:tgtEl>
                                      </p:cBhvr>
                                    </p:animEffect>
                                  </p:childTnLst>
                                </p:cTn>
                              </p:par>
                              <p:par>
                                <p:cTn id="8" presetID="9" presetClass="entr" presetSubtype="0" fill="hold" grpId="1" nodeType="withEffect">
                                  <p:stCondLst>
                                    <p:cond delay="0"/>
                                  </p:stCondLst>
                                  <p:iterate>
                                    <p:tmAbs val="0"/>
                                  </p:iterate>
                                  <p:childTnLst>
                                    <p:set>
                                      <p:cBhvr>
                                        <p:cTn id="9" fill="hold"/>
                                        <p:tgtEl>
                                          <p:spTgt spid="293">
                                            <p:txEl>
                                              <p:pRg st="0" end="0"/>
                                            </p:txEl>
                                          </p:spTgt>
                                        </p:tgtEl>
                                        <p:attrNameLst>
                                          <p:attrName>style.visibility</p:attrName>
                                        </p:attrNameLst>
                                      </p:cBhvr>
                                      <p:to>
                                        <p:strVal val="visible"/>
                                      </p:to>
                                    </p:set>
                                    <p:animEffect transition="in" filter="dissolve">
                                      <p:cBhvr>
                                        <p:cTn id="10" dur="500"/>
                                        <p:tgtEl>
                                          <p:spTgt spid="29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2" nodeType="clickEffect">
                                  <p:stCondLst>
                                    <p:cond delay="0"/>
                                  </p:stCondLst>
                                  <p:iterate>
                                    <p:tmAbs val="0"/>
                                  </p:iterate>
                                  <p:childTnLst>
                                    <p:set>
                                      <p:cBhvr>
                                        <p:cTn id="14" fill="hold"/>
                                        <p:tgtEl>
                                          <p:spTgt spid="294"/>
                                        </p:tgtEl>
                                        <p:attrNameLst>
                                          <p:attrName>style.visibility</p:attrName>
                                        </p:attrNameLst>
                                      </p:cBhvr>
                                      <p:to>
                                        <p:strVal val="visible"/>
                                      </p:to>
                                    </p:set>
                                    <p:animEffect transition="in" filter="dissolve">
                                      <p:cBhvr>
                                        <p:cTn id="15" dur="500"/>
                                        <p:tgtEl>
                                          <p:spTgt spid="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1" build="p" animBg="1" advAuto="0"/>
      <p:bldP spid="294" grpId="2"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Shape 298"/>
          <p:cNvSpPr>
            <a:spLocks noGrp="1"/>
          </p:cNvSpPr>
          <p:nvPr>
            <p:ph type="body" idx="1"/>
          </p:nvPr>
        </p:nvSpPr>
        <p:spPr>
          <a:xfrm>
            <a:off x="547007" y="1125821"/>
            <a:ext cx="7239001" cy="3808129"/>
          </a:xfrm>
          <a:prstGeom prst="rect">
            <a:avLst/>
          </a:prstGeom>
        </p:spPr>
        <p:txBody>
          <a:bodyPr/>
          <a:lstStyle/>
          <a:p>
            <a:pPr marL="0" indent="0">
              <a:lnSpc>
                <a:spcPct val="150000"/>
              </a:lnSpc>
              <a:buSzTx/>
              <a:buNone/>
              <a:defRPr sz="1800" b="1"/>
            </a:pPr>
            <a:r>
              <a:rPr dirty="0"/>
              <a:t>David Best</a:t>
            </a:r>
            <a:r>
              <a:rPr b="0" dirty="0"/>
              <a:t>, Accessibility Information Technology Specialist </a:t>
            </a:r>
            <a:r>
              <a:rPr b="0" i="1" dirty="0"/>
              <a:t>and </a:t>
            </a:r>
            <a:r>
              <a:rPr b="0" dirty="0"/>
              <a:t>Advocate</a:t>
            </a:r>
            <a:br>
              <a:rPr b="0" dirty="0"/>
            </a:br>
            <a:r>
              <a:rPr b="0" dirty="0"/>
              <a:t>416</a:t>
            </a:r>
            <a:r>
              <a:rPr lang="en-US" b="0" dirty="0"/>
              <a:t>.</a:t>
            </a:r>
            <a:r>
              <a:rPr b="0" dirty="0"/>
              <a:t>258</a:t>
            </a:r>
            <a:r>
              <a:rPr lang="en-US" b="0" dirty="0"/>
              <a:t>.</a:t>
            </a:r>
            <a:r>
              <a:rPr b="0" dirty="0"/>
              <a:t>5894</a:t>
            </a:r>
            <a:br>
              <a:rPr b="0" dirty="0"/>
            </a:br>
            <a:r>
              <a:rPr b="0" dirty="0">
                <a:solidFill>
                  <a:srgbClr val="BBCBF5"/>
                </a:solidFill>
                <a:uFill>
                  <a:solidFill>
                    <a:srgbClr val="C573D2"/>
                  </a:solidFill>
                </a:uFill>
              </a:rPr>
              <a:t>david.best@inclusivemedia.ca</a:t>
            </a:r>
            <a:br>
              <a:rPr dirty="0"/>
            </a:br>
            <a:r>
              <a:rPr dirty="0" err="1"/>
              <a:t>www.david.best</a:t>
            </a:r>
            <a:endParaRPr dirty="0"/>
          </a:p>
          <a:p>
            <a:pPr marL="0" indent="0">
              <a:buSzTx/>
              <a:buNone/>
              <a:defRPr sz="1800"/>
            </a:pPr>
            <a:endParaRPr dirty="0"/>
          </a:p>
          <a:p>
            <a:pPr marL="0" indent="0">
              <a:buSzTx/>
              <a:buNone/>
              <a:defRPr sz="2000" b="1">
                <a:solidFill>
                  <a:srgbClr val="FFEEBC"/>
                </a:solidFill>
              </a:defRPr>
            </a:pPr>
            <a:r>
              <a:rPr dirty="0"/>
              <a:t>We help make your work accessible to everyone</a:t>
            </a:r>
          </a:p>
          <a:p>
            <a:pPr marL="0" indent="0">
              <a:buSzTx/>
              <a:buNone/>
              <a:defRPr sz="1800" b="1">
                <a:solidFill>
                  <a:srgbClr val="FFDE7E"/>
                </a:solidFill>
              </a:defRPr>
            </a:pPr>
            <a:r>
              <a:rPr dirty="0"/>
              <a:t>inclusive media &amp; design  </a:t>
            </a:r>
            <a:r>
              <a:rPr dirty="0">
                <a:solidFill>
                  <a:srgbClr val="FFFFFF"/>
                </a:solidFill>
              </a:rPr>
              <a:t>(Toronto)</a:t>
            </a:r>
            <a:br>
              <a:rPr dirty="0">
                <a:solidFill>
                  <a:srgbClr val="FFFFFF"/>
                </a:solidFill>
              </a:rPr>
            </a:br>
            <a:br>
              <a:rPr dirty="0">
                <a:solidFill>
                  <a:srgbClr val="FFFFFF"/>
                </a:solidFill>
              </a:rPr>
            </a:br>
            <a:r>
              <a:rPr dirty="0" err="1">
                <a:solidFill>
                  <a:srgbClr val="FFFFFF"/>
                </a:solidFill>
              </a:rPr>
              <a:t>www.inclusivemedia.ca</a:t>
            </a:r>
            <a:endParaRPr dirty="0">
              <a:solidFill>
                <a:srgbClr val="FFFFFF"/>
              </a:solidFill>
            </a:endParaRPr>
          </a:p>
        </p:txBody>
      </p:sp>
      <p:sp>
        <p:nvSpPr>
          <p:cNvPr id="299" name="Shape 299"/>
          <p:cNvSpPr>
            <a:spLocks noGrp="1"/>
          </p:cNvSpPr>
          <p:nvPr>
            <p:ph type="title"/>
          </p:nvPr>
        </p:nvSpPr>
        <p:spPr>
          <a:xfrm>
            <a:off x="514351" y="406401"/>
            <a:ext cx="7598569" cy="1092201"/>
          </a:xfrm>
          <a:prstGeom prst="rect">
            <a:avLst/>
          </a:prstGeom>
        </p:spPr>
        <p:txBody>
          <a:bodyPr/>
          <a:lstStyle/>
          <a:p>
            <a:pPr>
              <a:defRPr sz="3200"/>
            </a:pPr>
            <a:r>
              <a:rPr dirty="0"/>
              <a:t>Thank </a:t>
            </a:r>
            <a:r>
              <a:rPr sz="4000" dirty="0"/>
              <a:t>YOU</a:t>
            </a:r>
            <a:r>
              <a:rPr lang="en-US" sz="4000" dirty="0"/>
              <a:t>!</a:t>
            </a:r>
            <a:endParaRPr sz="4000" dirty="0"/>
          </a:p>
        </p:txBody>
      </p:sp>
      <p:pic>
        <p:nvPicPr>
          <p:cNvPr id="300" name="image11.png">
            <a:extLst>
              <a:ext uri="{C183D7F6-B498-43B3-948B-1728B52AA6E4}">
                <adec:decorative xmlns:adec="http://schemas.microsoft.com/office/drawing/2017/decorative" val="1"/>
              </a:ext>
            </a:extLst>
          </p:cNvPr>
          <p:cNvPicPr>
            <a:picLocks noChangeAspect="1"/>
          </p:cNvPicPr>
          <p:nvPr/>
        </p:nvPicPr>
        <p:blipFill>
          <a:blip r:embed="rId3">
            <a:extLst/>
          </a:blip>
          <a:stretch>
            <a:fillRect/>
          </a:stretch>
        </p:blipFill>
        <p:spPr>
          <a:xfrm>
            <a:off x="10442219" y="274833"/>
            <a:ext cx="1428545" cy="1205335"/>
          </a:xfrm>
          <a:prstGeom prst="rect">
            <a:avLst/>
          </a:prstGeom>
          <a:ln w="12700">
            <a:miter lim="400000"/>
          </a:ln>
        </p:spPr>
      </p:pic>
      <p:pic>
        <p:nvPicPr>
          <p:cNvPr id="301" name="image11.png">
            <a:extLst>
              <a:ext uri="{C183D7F6-B498-43B3-948B-1728B52AA6E4}">
                <adec:decorative xmlns:adec="http://schemas.microsoft.com/office/drawing/2017/decorative" val="1"/>
              </a:ext>
            </a:extLst>
          </p:cNvPr>
          <p:cNvPicPr>
            <a:picLocks noChangeAspect="1"/>
          </p:cNvPicPr>
          <p:nvPr/>
        </p:nvPicPr>
        <p:blipFill>
          <a:blip r:embed="rId3">
            <a:extLst/>
          </a:blip>
          <a:stretch>
            <a:fillRect/>
          </a:stretch>
        </p:blipFill>
        <p:spPr>
          <a:xfrm>
            <a:off x="10594619" y="427232"/>
            <a:ext cx="1428545" cy="1205336"/>
          </a:xfrm>
          <a:prstGeom prst="rect">
            <a:avLst/>
          </a:prstGeom>
          <a:ln w="12700">
            <a:miter lim="400000"/>
          </a:ln>
        </p:spPr>
      </p:pic>
      <p:pic>
        <p:nvPicPr>
          <p:cNvPr id="302" name="image11.png">
            <a:extLst>
              <a:ext uri="{C183D7F6-B498-43B3-948B-1728B52AA6E4}">
                <adec:decorative xmlns:adec="http://schemas.microsoft.com/office/drawing/2017/decorative" val="1"/>
              </a:ext>
            </a:extLst>
          </p:cNvPr>
          <p:cNvPicPr>
            <a:picLocks noChangeAspect="1"/>
          </p:cNvPicPr>
          <p:nvPr/>
        </p:nvPicPr>
        <p:blipFill>
          <a:blip r:embed="rId3">
            <a:extLst/>
          </a:blip>
          <a:stretch>
            <a:fillRect/>
          </a:stretch>
        </p:blipFill>
        <p:spPr>
          <a:xfrm>
            <a:off x="10747019" y="579632"/>
            <a:ext cx="1428545" cy="1205336"/>
          </a:xfrm>
          <a:prstGeom prst="rect">
            <a:avLst/>
          </a:prstGeom>
          <a:ln w="12700">
            <a:miter lim="400000"/>
          </a:ln>
        </p:spPr>
      </p:pic>
      <p:pic>
        <p:nvPicPr>
          <p:cNvPr id="303" name="image11.png">
            <a:extLst>
              <a:ext uri="{C183D7F6-B498-43B3-948B-1728B52AA6E4}">
                <adec:decorative xmlns:adec="http://schemas.microsoft.com/office/drawing/2017/decorative" val="1"/>
              </a:ext>
            </a:extLst>
          </p:cNvPr>
          <p:cNvPicPr>
            <a:picLocks noChangeAspect="1"/>
          </p:cNvPicPr>
          <p:nvPr/>
        </p:nvPicPr>
        <p:blipFill>
          <a:blip r:embed="rId3">
            <a:extLst/>
          </a:blip>
          <a:stretch>
            <a:fillRect/>
          </a:stretch>
        </p:blipFill>
        <p:spPr>
          <a:xfrm>
            <a:off x="10899419" y="732032"/>
            <a:ext cx="1428545" cy="1205336"/>
          </a:xfrm>
          <a:prstGeom prst="rect">
            <a:avLst/>
          </a:prstGeom>
          <a:ln w="12700">
            <a:miter lim="400000"/>
          </a:ln>
        </p:spPr>
      </p:pic>
      <p:pic>
        <p:nvPicPr>
          <p:cNvPr id="304" name="image11.png" descr="inclusive's logo&#10;"/>
          <p:cNvPicPr>
            <a:picLocks noChangeAspect="1"/>
          </p:cNvPicPr>
          <p:nvPr/>
        </p:nvPicPr>
        <p:blipFill>
          <a:blip r:embed="rId3">
            <a:extLst/>
          </a:blip>
          <a:stretch>
            <a:fillRect/>
          </a:stretch>
        </p:blipFill>
        <p:spPr>
          <a:xfrm>
            <a:off x="7253109" y="3562350"/>
            <a:ext cx="1320801" cy="111442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p:cNvSpPr>
          <p:nvPr>
            <p:ph type="title"/>
          </p:nvPr>
        </p:nvSpPr>
        <p:spPr>
          <a:xfrm>
            <a:off x="4648200" y="438150"/>
            <a:ext cx="3886200" cy="1096209"/>
          </a:xfrm>
          <a:prstGeom prst="rect">
            <a:avLst/>
          </a:prstGeom>
        </p:spPr>
        <p:txBody>
          <a:bodyPr/>
          <a:lstStyle>
            <a:lvl1pPr>
              <a:defRPr sz="4500">
                <a:solidFill>
                  <a:srgbClr val="001D5D"/>
                </a:solidFill>
              </a:defRPr>
            </a:lvl1pPr>
          </a:lstStyle>
          <a:p>
            <a:r>
              <a:t>David Best</a:t>
            </a:r>
          </a:p>
        </p:txBody>
      </p:sp>
      <p:sp>
        <p:nvSpPr>
          <p:cNvPr id="199" name="Shape 199"/>
          <p:cNvSpPr>
            <a:spLocks noGrp="1"/>
          </p:cNvSpPr>
          <p:nvPr>
            <p:ph type="body" sz="half" idx="1"/>
          </p:nvPr>
        </p:nvSpPr>
        <p:spPr>
          <a:xfrm>
            <a:off x="4648200" y="1443989"/>
            <a:ext cx="4343400" cy="2804161"/>
          </a:xfrm>
          <a:prstGeom prst="rect">
            <a:avLst/>
          </a:prstGeom>
        </p:spPr>
        <p:txBody>
          <a:bodyPr/>
          <a:lstStyle/>
          <a:p>
            <a:pPr marL="0" indent="0" defTabSz="318897">
              <a:lnSpc>
                <a:spcPct val="80000"/>
              </a:lnSpc>
              <a:spcBef>
                <a:spcPts val="600"/>
              </a:spcBef>
              <a:buSzTx/>
              <a:buNone/>
              <a:defRPr sz="1953">
                <a:solidFill>
                  <a:srgbClr val="001D5D"/>
                </a:solidFill>
              </a:defRPr>
            </a:pPr>
            <a:r>
              <a:t>Accessibility Information </a:t>
            </a:r>
            <a:endParaRPr sz="837"/>
          </a:p>
          <a:p>
            <a:pPr marL="0" indent="0" defTabSz="318897">
              <a:lnSpc>
                <a:spcPct val="80000"/>
              </a:lnSpc>
              <a:spcBef>
                <a:spcPts val="600"/>
              </a:spcBef>
              <a:buSzTx/>
              <a:buNone/>
              <a:defRPr sz="1953">
                <a:solidFill>
                  <a:srgbClr val="001D5D"/>
                </a:solidFill>
              </a:defRPr>
            </a:pPr>
            <a:r>
              <a:t>Technology Specialist </a:t>
            </a:r>
            <a:endParaRPr sz="837"/>
          </a:p>
          <a:p>
            <a:pPr marL="0" indent="0" defTabSz="318897">
              <a:lnSpc>
                <a:spcPct val="80000"/>
              </a:lnSpc>
              <a:spcBef>
                <a:spcPts val="600"/>
              </a:spcBef>
              <a:buSzTx/>
              <a:buNone/>
              <a:defRPr sz="1953">
                <a:solidFill>
                  <a:srgbClr val="001D5D"/>
                </a:solidFill>
              </a:defRPr>
            </a:pPr>
            <a:r>
              <a:t>and Advocate.</a:t>
            </a:r>
            <a:br/>
            <a:endParaRPr sz="2604"/>
          </a:p>
          <a:p>
            <a:pPr marL="0" indent="0" defTabSz="318897">
              <a:lnSpc>
                <a:spcPct val="80000"/>
              </a:lnSpc>
              <a:spcBef>
                <a:spcPts val="600"/>
              </a:spcBef>
              <a:buSzTx/>
              <a:buNone/>
              <a:defRPr sz="1674" b="1">
                <a:solidFill>
                  <a:srgbClr val="001D5D"/>
                </a:solidFill>
              </a:defRPr>
            </a:pPr>
            <a:endParaRPr sz="2604"/>
          </a:p>
          <a:p>
            <a:pPr marL="0" indent="0" defTabSz="318897">
              <a:lnSpc>
                <a:spcPct val="80000"/>
              </a:lnSpc>
              <a:spcBef>
                <a:spcPts val="600"/>
              </a:spcBef>
              <a:buSzTx/>
              <a:buNone/>
              <a:defRPr sz="1302">
                <a:solidFill>
                  <a:srgbClr val="001D5D"/>
                </a:solidFill>
              </a:defRPr>
            </a:pPr>
            <a:r>
              <a:t>“One can never consent to creep </a:t>
            </a:r>
            <a:endParaRPr sz="837"/>
          </a:p>
          <a:p>
            <a:pPr marL="0" indent="0" defTabSz="318897">
              <a:lnSpc>
                <a:spcPct val="80000"/>
              </a:lnSpc>
              <a:spcBef>
                <a:spcPts val="600"/>
              </a:spcBef>
              <a:buSzTx/>
              <a:buNone/>
              <a:defRPr sz="1302">
                <a:solidFill>
                  <a:srgbClr val="001D5D"/>
                </a:solidFill>
              </a:defRPr>
            </a:pPr>
            <a:r>
              <a:t> when one feels an impulse to soar.”</a:t>
            </a:r>
            <a:endParaRPr sz="837"/>
          </a:p>
          <a:p>
            <a:pPr marL="0" indent="0" defTabSz="318897">
              <a:lnSpc>
                <a:spcPct val="80000"/>
              </a:lnSpc>
              <a:spcBef>
                <a:spcPts val="600"/>
              </a:spcBef>
              <a:buSzTx/>
              <a:buNone/>
              <a:defRPr sz="1860">
                <a:solidFill>
                  <a:srgbClr val="001D5D"/>
                </a:solidFill>
              </a:defRPr>
            </a:pPr>
            <a:endParaRPr sz="837"/>
          </a:p>
          <a:p>
            <a:pPr marL="0" indent="0" defTabSz="318897">
              <a:lnSpc>
                <a:spcPct val="80000"/>
              </a:lnSpc>
              <a:spcBef>
                <a:spcPts val="600"/>
              </a:spcBef>
              <a:buSzTx/>
              <a:buNone/>
              <a:defRPr sz="837">
                <a:solidFill>
                  <a:srgbClr val="001D5D"/>
                </a:solidFill>
              </a:defRPr>
            </a:pPr>
            <a:r>
              <a:t>Helen Keller, American social activist, 1880-1968</a:t>
            </a:r>
          </a:p>
        </p:txBody>
      </p:sp>
      <p:pic>
        <p:nvPicPr>
          <p:cNvPr id="200" name="image4.jpeg" descr="a soaring eagle is David's logo&#10;"/>
          <p:cNvPicPr>
            <a:picLocks noChangeAspect="1"/>
          </p:cNvPicPr>
          <p:nvPr/>
        </p:nvPicPr>
        <p:blipFill>
          <a:blip r:embed="rId3">
            <a:extLst>
              <a:ext uri="{BEBA8EAE-BF5A-486C-A8C5-ECC9F3942E4B}">
                <a14:imgProps xmlns:a14="http://schemas.microsoft.com/office/drawing/2010/main">
                  <a14:imgLayer r:embed="rId4">
                    <a14:imgEffect>
                      <a14:sharpenSoften amount="-1000"/>
                    </a14:imgEffect>
                  </a14:imgLayer>
                </a14:imgProps>
              </a:ext>
            </a:extLst>
          </a:blip>
          <a:stretch>
            <a:fillRect/>
          </a:stretch>
        </p:blipFill>
        <p:spPr>
          <a:xfrm>
            <a:off x="76200" y="351253"/>
            <a:ext cx="4394200" cy="43942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p:cNvSpPr>
          <p:nvPr>
            <p:ph type="body" idx="1"/>
          </p:nvPr>
        </p:nvSpPr>
        <p:spPr>
          <a:xfrm>
            <a:off x="514351" y="1606550"/>
            <a:ext cx="7598569" cy="2736851"/>
          </a:xfrm>
          <a:prstGeom prst="rect">
            <a:avLst/>
          </a:prstGeom>
        </p:spPr>
        <p:txBody>
          <a:bodyPr/>
          <a:lstStyle/>
          <a:p>
            <a:r>
              <a:t>Smart cities are built by smart people based on three principles: Inclusion, Culture and Technology.</a:t>
            </a:r>
          </a:p>
        </p:txBody>
      </p:sp>
      <p:pic>
        <p:nvPicPr>
          <p:cNvPr id="206" name="image5.jpg" descr="the toronto skyline on a summer evening"/>
          <p:cNvPicPr>
            <a:picLocks noChangeAspect="1"/>
          </p:cNvPicPr>
          <p:nvPr/>
        </p:nvPicPr>
        <p:blipFill>
          <a:blip r:embed="rId3">
            <a:extLst/>
          </a:blip>
          <a:stretch>
            <a:fillRect/>
          </a:stretch>
        </p:blipFill>
        <p:spPr>
          <a:xfrm>
            <a:off x="0" y="0"/>
            <a:ext cx="9144000" cy="5143500"/>
          </a:xfrm>
          <a:prstGeom prst="rect">
            <a:avLst/>
          </a:prstGeom>
          <a:ln w="12700">
            <a:miter lim="400000"/>
          </a:ln>
        </p:spPr>
      </p:pic>
      <p:sp>
        <p:nvSpPr>
          <p:cNvPr id="2" name="Title 1"/>
          <p:cNvSpPr>
            <a:spLocks noGrp="1"/>
          </p:cNvSpPr>
          <p:nvPr>
            <p:ph type="title"/>
          </p:nvPr>
        </p:nvSpPr>
        <p:spPr/>
        <p:txBody>
          <a:bodyPr/>
          <a:lstStyle/>
          <a:p>
            <a:r>
              <a:rPr lang="en-US" dirty="0"/>
              <a:t>Design Principles</a:t>
            </a:r>
            <a:endParaRPr lang="en-CA"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p:cNvSpPr>
          <p:nvPr>
            <p:ph type="title"/>
          </p:nvPr>
        </p:nvSpPr>
        <p:spPr>
          <a:xfrm>
            <a:off x="451592" y="535178"/>
            <a:ext cx="5829301" cy="969773"/>
          </a:xfrm>
          <a:prstGeom prst="rect">
            <a:avLst/>
          </a:prstGeom>
        </p:spPr>
        <p:txBody>
          <a:bodyPr>
            <a:normAutofit/>
          </a:bodyPr>
          <a:lstStyle>
            <a:lvl1pPr>
              <a:defRPr sz="3200"/>
            </a:lvl1pPr>
          </a:lstStyle>
          <a:p>
            <a:r>
              <a:rPr dirty="0"/>
              <a:t>I</a:t>
            </a:r>
            <a:r>
              <a:rPr lang="en-US" dirty="0"/>
              <a:t>n</a:t>
            </a:r>
            <a:r>
              <a:rPr dirty="0"/>
              <a:t>clusion</a:t>
            </a:r>
          </a:p>
        </p:txBody>
      </p:sp>
      <p:sp>
        <p:nvSpPr>
          <p:cNvPr id="211" name="Shape 211"/>
          <p:cNvSpPr>
            <a:spLocks noGrp="1"/>
          </p:cNvSpPr>
          <p:nvPr>
            <p:ph type="body" idx="1"/>
          </p:nvPr>
        </p:nvSpPr>
        <p:spPr>
          <a:xfrm>
            <a:off x="762000" y="1645920"/>
            <a:ext cx="7867650" cy="3018095"/>
          </a:xfrm>
          <a:prstGeom prst="rect">
            <a:avLst/>
          </a:prstGeom>
        </p:spPr>
        <p:txBody>
          <a:bodyPr/>
          <a:lstStyle/>
          <a:p>
            <a:pPr marL="0" indent="0">
              <a:buSzTx/>
              <a:buNone/>
              <a:defRPr sz="2800"/>
            </a:pPr>
            <a:r>
              <a:rPr dirty="0"/>
              <a:t>Accessibility</a:t>
            </a:r>
          </a:p>
          <a:p>
            <a:pPr marL="0" indent="0">
              <a:buSzTx/>
              <a:buNone/>
              <a:defRPr sz="2800"/>
            </a:pPr>
            <a:r>
              <a:rPr dirty="0"/>
              <a:t>Usability</a:t>
            </a:r>
          </a:p>
          <a:p>
            <a:pPr marL="0" indent="0">
              <a:buSzTx/>
              <a:buNone/>
              <a:defRPr sz="2800"/>
            </a:pPr>
            <a:r>
              <a:rPr dirty="0"/>
              <a:t>Design</a:t>
            </a:r>
          </a:p>
        </p:txBody>
      </p:sp>
      <p:pic>
        <p:nvPicPr>
          <p:cNvPr id="2" name="Picture 1" descr="A venn diagram chalk drawing of two circles overlapping. Cirlce on left is titles Accessibility. On right, Usabiity. Common space in middle is filled in.">
            <a:extLst>
              <a:ext uri="{FF2B5EF4-FFF2-40B4-BE49-F238E27FC236}">
                <a16:creationId xmlns:a16="http://schemas.microsoft.com/office/drawing/2014/main" id="{3CC494D4-8EA8-7A4F-BA1E-882B4F59D554}"/>
              </a:ext>
            </a:extLst>
          </p:cNvPr>
          <p:cNvPicPr>
            <a:picLocks noChangeAspect="1"/>
          </p:cNvPicPr>
          <p:nvPr/>
        </p:nvPicPr>
        <p:blipFill>
          <a:blip r:embed="rId3"/>
          <a:stretch>
            <a:fillRect/>
          </a:stretch>
        </p:blipFill>
        <p:spPr>
          <a:xfrm>
            <a:off x="3852016" y="2233424"/>
            <a:ext cx="2938940" cy="1469470"/>
          </a:xfrm>
          <a:prstGeom prst="rect">
            <a:avLst/>
          </a:prstGeom>
        </p:spPr>
      </p:pic>
      <p:sp>
        <p:nvSpPr>
          <p:cNvPr id="5" name="Freeform 4" descr="Highlight in common Venn space.&#10;">
            <a:extLst>
              <a:ext uri="{FF2B5EF4-FFF2-40B4-BE49-F238E27FC236}">
                <a16:creationId xmlns:a16="http://schemas.microsoft.com/office/drawing/2014/main" id="{66580EB1-83C4-3A49-A6E9-CCFD3BAE5168}"/>
              </a:ext>
              <a:ext uri="{C183D7F6-B498-43B3-948B-1728B52AA6E4}">
                <adec:decorative xmlns:adec="http://schemas.microsoft.com/office/drawing/2017/decorative" val="0"/>
              </a:ext>
            </a:extLst>
          </p:cNvPr>
          <p:cNvSpPr/>
          <p:nvPr/>
        </p:nvSpPr>
        <p:spPr>
          <a:xfrm rot="60000">
            <a:off x="5214941" y="2543178"/>
            <a:ext cx="257174" cy="828673"/>
          </a:xfrm>
          <a:custGeom>
            <a:avLst/>
            <a:gdLst>
              <a:gd name="connsiteX0" fmla="*/ 171450 w 328612"/>
              <a:gd name="connsiteY0" fmla="*/ 0 h 1059706"/>
              <a:gd name="connsiteX1" fmla="*/ 71437 w 328612"/>
              <a:gd name="connsiteY1" fmla="*/ 57150 h 1059706"/>
              <a:gd name="connsiteX2" fmla="*/ 142875 w 328612"/>
              <a:gd name="connsiteY2" fmla="*/ 42862 h 1059706"/>
              <a:gd name="connsiteX3" fmla="*/ 128587 w 328612"/>
              <a:gd name="connsiteY3" fmla="*/ 85725 h 1059706"/>
              <a:gd name="connsiteX4" fmla="*/ 57150 w 328612"/>
              <a:gd name="connsiteY4" fmla="*/ 142875 h 1059706"/>
              <a:gd name="connsiteX5" fmla="*/ 100012 w 328612"/>
              <a:gd name="connsiteY5" fmla="*/ 157162 h 1059706"/>
              <a:gd name="connsiteX6" fmla="*/ 171450 w 328612"/>
              <a:gd name="connsiteY6" fmla="*/ 142875 h 1059706"/>
              <a:gd name="connsiteX7" fmla="*/ 142875 w 328612"/>
              <a:gd name="connsiteY7" fmla="*/ 185737 h 1059706"/>
              <a:gd name="connsiteX8" fmla="*/ 100012 w 328612"/>
              <a:gd name="connsiteY8" fmla="*/ 200025 h 1059706"/>
              <a:gd name="connsiteX9" fmla="*/ 42862 w 328612"/>
              <a:gd name="connsiteY9" fmla="*/ 257175 h 1059706"/>
              <a:gd name="connsiteX10" fmla="*/ 14287 w 328612"/>
              <a:gd name="connsiteY10" fmla="*/ 300037 h 1059706"/>
              <a:gd name="connsiteX11" fmla="*/ 71437 w 328612"/>
              <a:gd name="connsiteY11" fmla="*/ 285750 h 1059706"/>
              <a:gd name="connsiteX12" fmla="*/ 157162 w 328612"/>
              <a:gd name="connsiteY12" fmla="*/ 257175 h 1059706"/>
              <a:gd name="connsiteX13" fmla="*/ 200025 w 328612"/>
              <a:gd name="connsiteY13" fmla="*/ 242887 h 1059706"/>
              <a:gd name="connsiteX14" fmla="*/ 242887 w 328612"/>
              <a:gd name="connsiteY14" fmla="*/ 228600 h 1059706"/>
              <a:gd name="connsiteX15" fmla="*/ 200025 w 328612"/>
              <a:gd name="connsiteY15" fmla="*/ 257175 h 1059706"/>
              <a:gd name="connsiteX16" fmla="*/ 128587 w 328612"/>
              <a:gd name="connsiteY16" fmla="*/ 342900 h 1059706"/>
              <a:gd name="connsiteX17" fmla="*/ 42862 w 328612"/>
              <a:gd name="connsiteY17" fmla="*/ 400050 h 1059706"/>
              <a:gd name="connsiteX18" fmla="*/ 0 w 328612"/>
              <a:gd name="connsiteY18" fmla="*/ 428625 h 1059706"/>
              <a:gd name="connsiteX19" fmla="*/ 42862 w 328612"/>
              <a:gd name="connsiteY19" fmla="*/ 442912 h 1059706"/>
              <a:gd name="connsiteX20" fmla="*/ 128587 w 328612"/>
              <a:gd name="connsiteY20" fmla="*/ 385762 h 1059706"/>
              <a:gd name="connsiteX21" fmla="*/ 171450 w 328612"/>
              <a:gd name="connsiteY21" fmla="*/ 371475 h 1059706"/>
              <a:gd name="connsiteX22" fmla="*/ 257175 w 328612"/>
              <a:gd name="connsiteY22" fmla="*/ 328612 h 1059706"/>
              <a:gd name="connsiteX23" fmla="*/ 242887 w 328612"/>
              <a:gd name="connsiteY23" fmla="*/ 371475 h 1059706"/>
              <a:gd name="connsiteX24" fmla="*/ 157162 w 328612"/>
              <a:gd name="connsiteY24" fmla="*/ 428625 h 1059706"/>
              <a:gd name="connsiteX25" fmla="*/ 100012 w 328612"/>
              <a:gd name="connsiteY25" fmla="*/ 514350 h 1059706"/>
              <a:gd name="connsiteX26" fmla="*/ 14287 w 328612"/>
              <a:gd name="connsiteY26" fmla="*/ 571500 h 1059706"/>
              <a:gd name="connsiteX27" fmla="*/ 57150 w 328612"/>
              <a:gd name="connsiteY27" fmla="*/ 585787 h 1059706"/>
              <a:gd name="connsiteX28" fmla="*/ 142875 w 328612"/>
              <a:gd name="connsiteY28" fmla="*/ 528637 h 1059706"/>
              <a:gd name="connsiteX29" fmla="*/ 228600 w 328612"/>
              <a:gd name="connsiteY29" fmla="*/ 500062 h 1059706"/>
              <a:gd name="connsiteX30" fmla="*/ 314325 w 328612"/>
              <a:gd name="connsiteY30" fmla="*/ 442912 h 1059706"/>
              <a:gd name="connsiteX31" fmla="*/ 228600 w 328612"/>
              <a:gd name="connsiteY31" fmla="*/ 514350 h 1059706"/>
              <a:gd name="connsiteX32" fmla="*/ 185737 w 328612"/>
              <a:gd name="connsiteY32" fmla="*/ 528637 h 1059706"/>
              <a:gd name="connsiteX33" fmla="*/ 128587 w 328612"/>
              <a:gd name="connsiteY33" fmla="*/ 600075 h 1059706"/>
              <a:gd name="connsiteX34" fmla="*/ 85725 w 328612"/>
              <a:gd name="connsiteY34" fmla="*/ 642937 h 1059706"/>
              <a:gd name="connsiteX35" fmla="*/ 14287 w 328612"/>
              <a:gd name="connsiteY35" fmla="*/ 714375 h 1059706"/>
              <a:gd name="connsiteX36" fmla="*/ 42862 w 328612"/>
              <a:gd name="connsiteY36" fmla="*/ 671512 h 1059706"/>
              <a:gd name="connsiteX37" fmla="*/ 142875 w 328612"/>
              <a:gd name="connsiteY37" fmla="*/ 642937 h 1059706"/>
              <a:gd name="connsiteX38" fmla="*/ 228600 w 328612"/>
              <a:gd name="connsiteY38" fmla="*/ 585787 h 1059706"/>
              <a:gd name="connsiteX39" fmla="*/ 328612 w 328612"/>
              <a:gd name="connsiteY39" fmla="*/ 557212 h 1059706"/>
              <a:gd name="connsiteX40" fmla="*/ 257175 w 328612"/>
              <a:gd name="connsiteY40" fmla="*/ 642937 h 1059706"/>
              <a:gd name="connsiteX41" fmla="*/ 214312 w 328612"/>
              <a:gd name="connsiteY41" fmla="*/ 671512 h 1059706"/>
              <a:gd name="connsiteX42" fmla="*/ 100012 w 328612"/>
              <a:gd name="connsiteY42" fmla="*/ 800100 h 1059706"/>
              <a:gd name="connsiteX43" fmla="*/ 57150 w 328612"/>
              <a:gd name="connsiteY43" fmla="*/ 828675 h 1059706"/>
              <a:gd name="connsiteX44" fmla="*/ 14287 w 328612"/>
              <a:gd name="connsiteY44" fmla="*/ 842962 h 1059706"/>
              <a:gd name="connsiteX45" fmla="*/ 71437 w 328612"/>
              <a:gd name="connsiteY45" fmla="*/ 828675 h 1059706"/>
              <a:gd name="connsiteX46" fmla="*/ 157162 w 328612"/>
              <a:gd name="connsiteY46" fmla="*/ 771525 h 1059706"/>
              <a:gd name="connsiteX47" fmla="*/ 200025 w 328612"/>
              <a:gd name="connsiteY47" fmla="*/ 742950 h 1059706"/>
              <a:gd name="connsiteX48" fmla="*/ 285750 w 328612"/>
              <a:gd name="connsiteY48" fmla="*/ 700087 h 1059706"/>
              <a:gd name="connsiteX49" fmla="*/ 271462 w 328612"/>
              <a:gd name="connsiteY49" fmla="*/ 742950 h 1059706"/>
              <a:gd name="connsiteX50" fmla="*/ 157162 w 328612"/>
              <a:gd name="connsiteY50" fmla="*/ 842962 h 1059706"/>
              <a:gd name="connsiteX51" fmla="*/ 114300 w 328612"/>
              <a:gd name="connsiteY51" fmla="*/ 871537 h 1059706"/>
              <a:gd name="connsiteX52" fmla="*/ 85725 w 328612"/>
              <a:gd name="connsiteY52" fmla="*/ 914400 h 1059706"/>
              <a:gd name="connsiteX53" fmla="*/ 128587 w 328612"/>
              <a:gd name="connsiteY53" fmla="*/ 900112 h 1059706"/>
              <a:gd name="connsiteX54" fmla="*/ 171450 w 328612"/>
              <a:gd name="connsiteY54" fmla="*/ 871537 h 1059706"/>
              <a:gd name="connsiteX55" fmla="*/ 242887 w 328612"/>
              <a:gd name="connsiteY55" fmla="*/ 814387 h 1059706"/>
              <a:gd name="connsiteX56" fmla="*/ 257175 w 328612"/>
              <a:gd name="connsiteY56" fmla="*/ 857250 h 1059706"/>
              <a:gd name="connsiteX57" fmla="*/ 214312 w 328612"/>
              <a:gd name="connsiteY57" fmla="*/ 885825 h 1059706"/>
              <a:gd name="connsiteX58" fmla="*/ 185737 w 328612"/>
              <a:gd name="connsiteY58" fmla="*/ 928687 h 1059706"/>
              <a:gd name="connsiteX59" fmla="*/ 157162 w 328612"/>
              <a:gd name="connsiteY59" fmla="*/ 971550 h 1059706"/>
              <a:gd name="connsiteX60" fmla="*/ 128587 w 328612"/>
              <a:gd name="connsiteY60" fmla="*/ 1057275 h 1059706"/>
              <a:gd name="connsiteX61" fmla="*/ 228600 w 328612"/>
              <a:gd name="connsiteY61" fmla="*/ 971550 h 1059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28612" h="1059706">
                <a:moveTo>
                  <a:pt x="171450" y="0"/>
                </a:moveTo>
                <a:cubicBezTo>
                  <a:pt x="138112" y="19050"/>
                  <a:pt x="92736" y="25202"/>
                  <a:pt x="71437" y="57150"/>
                </a:cubicBezTo>
                <a:cubicBezTo>
                  <a:pt x="57966" y="77356"/>
                  <a:pt x="121154" y="32002"/>
                  <a:pt x="142875" y="42862"/>
                </a:cubicBezTo>
                <a:cubicBezTo>
                  <a:pt x="156346" y="49597"/>
                  <a:pt x="135322" y="72254"/>
                  <a:pt x="128587" y="85725"/>
                </a:cubicBezTo>
                <a:cubicBezTo>
                  <a:pt x="102737" y="137425"/>
                  <a:pt x="106585" y="126396"/>
                  <a:pt x="57150" y="142875"/>
                </a:cubicBezTo>
                <a:cubicBezTo>
                  <a:pt x="71437" y="147637"/>
                  <a:pt x="84952" y="157162"/>
                  <a:pt x="100012" y="157162"/>
                </a:cubicBezTo>
                <a:cubicBezTo>
                  <a:pt x="124296" y="157162"/>
                  <a:pt x="171450" y="142875"/>
                  <a:pt x="171450" y="142875"/>
                </a:cubicBezTo>
                <a:cubicBezTo>
                  <a:pt x="161925" y="157162"/>
                  <a:pt x="156284" y="175010"/>
                  <a:pt x="142875" y="185737"/>
                </a:cubicBezTo>
                <a:cubicBezTo>
                  <a:pt x="131115" y="195145"/>
                  <a:pt x="110661" y="189376"/>
                  <a:pt x="100012" y="200025"/>
                </a:cubicBezTo>
                <a:cubicBezTo>
                  <a:pt x="23811" y="276226"/>
                  <a:pt x="157165" y="219073"/>
                  <a:pt x="42862" y="257175"/>
                </a:cubicBezTo>
                <a:cubicBezTo>
                  <a:pt x="33337" y="271462"/>
                  <a:pt x="2145" y="287895"/>
                  <a:pt x="14287" y="300037"/>
                </a:cubicBezTo>
                <a:cubicBezTo>
                  <a:pt x="28172" y="313922"/>
                  <a:pt x="52629" y="291392"/>
                  <a:pt x="71437" y="285750"/>
                </a:cubicBezTo>
                <a:cubicBezTo>
                  <a:pt x="100287" y="277095"/>
                  <a:pt x="128587" y="266700"/>
                  <a:pt x="157162" y="257175"/>
                </a:cubicBezTo>
                <a:lnTo>
                  <a:pt x="200025" y="242887"/>
                </a:lnTo>
                <a:lnTo>
                  <a:pt x="242887" y="228600"/>
                </a:lnTo>
                <a:cubicBezTo>
                  <a:pt x="228600" y="238125"/>
                  <a:pt x="212167" y="245033"/>
                  <a:pt x="200025" y="257175"/>
                </a:cubicBezTo>
                <a:cubicBezTo>
                  <a:pt x="117476" y="339724"/>
                  <a:pt x="233915" y="260978"/>
                  <a:pt x="128587" y="342900"/>
                </a:cubicBezTo>
                <a:cubicBezTo>
                  <a:pt x="101478" y="363985"/>
                  <a:pt x="71437" y="381000"/>
                  <a:pt x="42862" y="400050"/>
                </a:cubicBezTo>
                <a:lnTo>
                  <a:pt x="0" y="428625"/>
                </a:lnTo>
                <a:cubicBezTo>
                  <a:pt x="14287" y="433387"/>
                  <a:pt x="28575" y="447674"/>
                  <a:pt x="42862" y="442912"/>
                </a:cubicBezTo>
                <a:cubicBezTo>
                  <a:pt x="75442" y="432052"/>
                  <a:pt x="96006" y="396622"/>
                  <a:pt x="128587" y="385762"/>
                </a:cubicBezTo>
                <a:lnTo>
                  <a:pt x="171450" y="371475"/>
                </a:lnTo>
                <a:cubicBezTo>
                  <a:pt x="172888" y="370516"/>
                  <a:pt x="245344" y="316781"/>
                  <a:pt x="257175" y="328612"/>
                </a:cubicBezTo>
                <a:cubicBezTo>
                  <a:pt x="267824" y="339261"/>
                  <a:pt x="253536" y="360826"/>
                  <a:pt x="242887" y="371475"/>
                </a:cubicBezTo>
                <a:cubicBezTo>
                  <a:pt x="218603" y="395759"/>
                  <a:pt x="157162" y="428625"/>
                  <a:pt x="157162" y="428625"/>
                </a:cubicBezTo>
                <a:cubicBezTo>
                  <a:pt x="138112" y="457200"/>
                  <a:pt x="128587" y="495300"/>
                  <a:pt x="100012" y="514350"/>
                </a:cubicBezTo>
                <a:lnTo>
                  <a:pt x="14287" y="571500"/>
                </a:lnTo>
                <a:cubicBezTo>
                  <a:pt x="28575" y="576262"/>
                  <a:pt x="42862" y="590550"/>
                  <a:pt x="57150" y="585787"/>
                </a:cubicBezTo>
                <a:cubicBezTo>
                  <a:pt x="89730" y="574927"/>
                  <a:pt x="110294" y="539497"/>
                  <a:pt x="142875" y="528637"/>
                </a:cubicBezTo>
                <a:cubicBezTo>
                  <a:pt x="171450" y="519112"/>
                  <a:pt x="203538" y="516770"/>
                  <a:pt x="228600" y="500062"/>
                </a:cubicBezTo>
                <a:cubicBezTo>
                  <a:pt x="257175" y="481012"/>
                  <a:pt x="338609" y="418628"/>
                  <a:pt x="314325" y="442912"/>
                </a:cubicBezTo>
                <a:cubicBezTo>
                  <a:pt x="282728" y="474509"/>
                  <a:pt x="268381" y="494460"/>
                  <a:pt x="228600" y="514350"/>
                </a:cubicBezTo>
                <a:cubicBezTo>
                  <a:pt x="215129" y="521085"/>
                  <a:pt x="200025" y="523875"/>
                  <a:pt x="185737" y="528637"/>
                </a:cubicBezTo>
                <a:cubicBezTo>
                  <a:pt x="89878" y="592543"/>
                  <a:pt x="183797" y="517261"/>
                  <a:pt x="128587" y="600075"/>
                </a:cubicBezTo>
                <a:cubicBezTo>
                  <a:pt x="117379" y="616887"/>
                  <a:pt x="98660" y="627415"/>
                  <a:pt x="85725" y="642937"/>
                </a:cubicBezTo>
                <a:cubicBezTo>
                  <a:pt x="26194" y="714375"/>
                  <a:pt x="92869" y="661988"/>
                  <a:pt x="14287" y="714375"/>
                </a:cubicBezTo>
                <a:cubicBezTo>
                  <a:pt x="23812" y="700087"/>
                  <a:pt x="29453" y="682239"/>
                  <a:pt x="42862" y="671512"/>
                </a:cubicBezTo>
                <a:cubicBezTo>
                  <a:pt x="52176" y="664060"/>
                  <a:pt x="139145" y="643870"/>
                  <a:pt x="142875" y="642937"/>
                </a:cubicBezTo>
                <a:cubicBezTo>
                  <a:pt x="171450" y="623887"/>
                  <a:pt x="195282" y="594116"/>
                  <a:pt x="228600" y="585787"/>
                </a:cubicBezTo>
                <a:cubicBezTo>
                  <a:pt x="300361" y="567847"/>
                  <a:pt x="267122" y="577710"/>
                  <a:pt x="328612" y="557212"/>
                </a:cubicBezTo>
                <a:cubicBezTo>
                  <a:pt x="300516" y="599357"/>
                  <a:pt x="298428" y="608560"/>
                  <a:pt x="257175" y="642937"/>
                </a:cubicBezTo>
                <a:cubicBezTo>
                  <a:pt x="243983" y="653930"/>
                  <a:pt x="228600" y="661987"/>
                  <a:pt x="214312" y="671512"/>
                </a:cubicBezTo>
                <a:cubicBezTo>
                  <a:pt x="179955" y="723048"/>
                  <a:pt x="158734" y="760952"/>
                  <a:pt x="100012" y="800100"/>
                </a:cubicBezTo>
                <a:cubicBezTo>
                  <a:pt x="85725" y="809625"/>
                  <a:pt x="72509" y="820996"/>
                  <a:pt x="57150" y="828675"/>
                </a:cubicBezTo>
                <a:cubicBezTo>
                  <a:pt x="43679" y="835410"/>
                  <a:pt x="-773" y="842962"/>
                  <a:pt x="14287" y="842962"/>
                </a:cubicBezTo>
                <a:cubicBezTo>
                  <a:pt x="33923" y="842962"/>
                  <a:pt x="52387" y="833437"/>
                  <a:pt x="71437" y="828675"/>
                </a:cubicBezTo>
                <a:lnTo>
                  <a:pt x="157162" y="771525"/>
                </a:lnTo>
                <a:cubicBezTo>
                  <a:pt x="171450" y="762000"/>
                  <a:pt x="183735" y="748380"/>
                  <a:pt x="200025" y="742950"/>
                </a:cubicBezTo>
                <a:cubicBezTo>
                  <a:pt x="259177" y="723232"/>
                  <a:pt x="230356" y="737016"/>
                  <a:pt x="285750" y="700087"/>
                </a:cubicBezTo>
                <a:cubicBezTo>
                  <a:pt x="280987" y="714375"/>
                  <a:pt x="278197" y="729479"/>
                  <a:pt x="271462" y="742950"/>
                </a:cubicBezTo>
                <a:cubicBezTo>
                  <a:pt x="241696" y="802481"/>
                  <a:pt x="221455" y="800100"/>
                  <a:pt x="157162" y="842962"/>
                </a:cubicBezTo>
                <a:lnTo>
                  <a:pt x="114300" y="871537"/>
                </a:lnTo>
                <a:cubicBezTo>
                  <a:pt x="104775" y="885825"/>
                  <a:pt x="78046" y="899041"/>
                  <a:pt x="85725" y="914400"/>
                </a:cubicBezTo>
                <a:cubicBezTo>
                  <a:pt x="92460" y="927870"/>
                  <a:pt x="115117" y="906847"/>
                  <a:pt x="128587" y="900112"/>
                </a:cubicBezTo>
                <a:cubicBezTo>
                  <a:pt x="143946" y="892433"/>
                  <a:pt x="157162" y="881062"/>
                  <a:pt x="171450" y="871537"/>
                </a:cubicBezTo>
                <a:cubicBezTo>
                  <a:pt x="180277" y="858297"/>
                  <a:pt x="208382" y="797135"/>
                  <a:pt x="242887" y="814387"/>
                </a:cubicBezTo>
                <a:cubicBezTo>
                  <a:pt x="256358" y="821122"/>
                  <a:pt x="252412" y="842962"/>
                  <a:pt x="257175" y="857250"/>
                </a:cubicBezTo>
                <a:cubicBezTo>
                  <a:pt x="242887" y="866775"/>
                  <a:pt x="226454" y="873683"/>
                  <a:pt x="214312" y="885825"/>
                </a:cubicBezTo>
                <a:cubicBezTo>
                  <a:pt x="202170" y="897967"/>
                  <a:pt x="198660" y="917380"/>
                  <a:pt x="185737" y="928687"/>
                </a:cubicBezTo>
                <a:cubicBezTo>
                  <a:pt x="117694" y="988224"/>
                  <a:pt x="47243" y="999029"/>
                  <a:pt x="157162" y="971550"/>
                </a:cubicBezTo>
                <a:cubicBezTo>
                  <a:pt x="147637" y="1000125"/>
                  <a:pt x="103525" y="1073983"/>
                  <a:pt x="128587" y="1057275"/>
                </a:cubicBezTo>
                <a:cubicBezTo>
                  <a:pt x="223173" y="994218"/>
                  <a:pt x="198953" y="1030842"/>
                  <a:pt x="228600" y="971550"/>
                </a:cubicBezTo>
              </a:path>
            </a:pathLst>
          </a:custGeom>
          <a:noFill/>
          <a:ln w="38100" cap="rnd" cmpd="sng">
            <a:solidFill>
              <a:srgbClr val="DD68BD"/>
            </a:solidFill>
            <a:prstDash val="solid"/>
            <a:round/>
          </a:ln>
          <a:effectLst>
            <a:outerShdw blurRad="508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CA" sz="1800" b="0" i="0" u="none" strike="noStrike" cap="none" spc="0" normalizeH="0" baseline="0">
              <a:ln>
                <a:noFill/>
              </a:ln>
              <a:solidFill>
                <a:srgbClr val="000000"/>
              </a:solidFill>
              <a:effectLst/>
              <a:uFillTx/>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11">
                                            <p:bg/>
                                          </p:spTgt>
                                        </p:tgtEl>
                                        <p:attrNameLst>
                                          <p:attrName>style.visibility</p:attrName>
                                        </p:attrNameLst>
                                      </p:cBhvr>
                                      <p:to>
                                        <p:strVal val="visible"/>
                                      </p:to>
                                    </p:set>
                                    <p:animEffect transition="in" filter="dissolve">
                                      <p:cBhvr>
                                        <p:cTn id="7" dur="500"/>
                                        <p:tgtEl>
                                          <p:spTgt spid="211">
                                            <p:bg/>
                                          </p:spTgt>
                                        </p:tgtEl>
                                      </p:cBhvr>
                                    </p:animEffect>
                                  </p:childTnLst>
                                </p:cTn>
                              </p:par>
                              <p:par>
                                <p:cTn id="8" presetID="9" presetClass="entr" presetSubtype="0" fill="hold" grpId="1" nodeType="withEffect">
                                  <p:stCondLst>
                                    <p:cond delay="0"/>
                                  </p:stCondLst>
                                  <p:iterate>
                                    <p:tmAbs val="0"/>
                                  </p:iterate>
                                  <p:childTnLst>
                                    <p:set>
                                      <p:cBhvr>
                                        <p:cTn id="9" fill="hold"/>
                                        <p:tgtEl>
                                          <p:spTgt spid="211">
                                            <p:txEl>
                                              <p:pRg st="0" end="0"/>
                                            </p:txEl>
                                          </p:spTgt>
                                        </p:tgtEl>
                                        <p:attrNameLst>
                                          <p:attrName>style.visibility</p:attrName>
                                        </p:attrNameLst>
                                      </p:cBhvr>
                                      <p:to>
                                        <p:strVal val="visible"/>
                                      </p:to>
                                    </p:set>
                                    <p:animEffect transition="in" filter="dissolve">
                                      <p:cBhvr>
                                        <p:cTn id="10" dur="500"/>
                                        <p:tgtEl>
                                          <p:spTgt spid="2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11">
                                            <p:txEl>
                                              <p:pRg st="1" end="1"/>
                                            </p:txEl>
                                          </p:spTgt>
                                        </p:tgtEl>
                                        <p:attrNameLst>
                                          <p:attrName>style.visibility</p:attrName>
                                        </p:attrNameLst>
                                      </p:cBhvr>
                                      <p:to>
                                        <p:strVal val="visible"/>
                                      </p:to>
                                    </p:set>
                                    <p:animEffect transition="in" filter="dissolve">
                                      <p:cBhvr>
                                        <p:cTn id="15" dur="500"/>
                                        <p:tgtEl>
                                          <p:spTgt spid="211">
                                            <p:txEl>
                                              <p:pRg st="1" end="1"/>
                                            </p:txEl>
                                          </p:spTgt>
                                        </p:tgtEl>
                                      </p:cBhvr>
                                    </p:animEffect>
                                  </p:childTnLst>
                                </p:cTn>
                              </p:par>
                              <p:par>
                                <p:cTn id="16" presetID="1"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9" presetClass="entr" fill="hold" grpId="1" nodeType="clickEffect">
                                  <p:stCondLst>
                                    <p:cond delay="0"/>
                                  </p:stCondLst>
                                  <p:iterate>
                                    <p:tmAbs val="0"/>
                                  </p:iterate>
                                  <p:childTnLst>
                                    <p:set>
                                      <p:cBhvr>
                                        <p:cTn id="21" fill="hold"/>
                                        <p:tgtEl>
                                          <p:spTgt spid="211">
                                            <p:txEl>
                                              <p:pRg st="2" end="2"/>
                                            </p:txEl>
                                          </p:spTgt>
                                        </p:tgtEl>
                                        <p:attrNameLst>
                                          <p:attrName>style.visibility</p:attrName>
                                        </p:attrNameLst>
                                      </p:cBhvr>
                                      <p:to>
                                        <p:strVal val="visible"/>
                                      </p:to>
                                    </p:set>
                                    <p:animEffect transition="in" filter="dissolve">
                                      <p:cBhvr>
                                        <p:cTn id="22" dur="500"/>
                                        <p:tgtEl>
                                          <p:spTgt spid="211">
                                            <p:txEl>
                                              <p:pRg st="2" end="2"/>
                                            </p:txEl>
                                          </p:spTgt>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1" uiExpand="1" build="p" animBg="1" advAuto="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p:cNvSpPr>
          <p:nvPr>
            <p:ph type="title"/>
          </p:nvPr>
        </p:nvSpPr>
        <p:spPr>
          <a:xfrm>
            <a:off x="514351" y="457201"/>
            <a:ext cx="7598569" cy="1092201"/>
          </a:xfrm>
          <a:prstGeom prst="rect">
            <a:avLst/>
          </a:prstGeom>
        </p:spPr>
        <p:txBody>
          <a:bodyPr/>
          <a:lstStyle>
            <a:lvl1pPr>
              <a:defRPr sz="3200"/>
            </a:lvl1pPr>
          </a:lstStyle>
          <a:p>
            <a:r>
              <a:rPr dirty="0"/>
              <a:t>Culture</a:t>
            </a:r>
          </a:p>
        </p:txBody>
      </p:sp>
      <p:pic>
        <p:nvPicPr>
          <p:cNvPr id="220" name="pasted-image.tiff" descr="culture, each letter in vibrant colour"/>
          <p:cNvPicPr>
            <a:picLocks noChangeAspect="1"/>
          </p:cNvPicPr>
          <p:nvPr/>
        </p:nvPicPr>
        <p:blipFill>
          <a:blip r:embed="rId3">
            <a:extLst/>
          </a:blip>
          <a:srcRect l="6093" t="26543" r="5429" b="22981"/>
          <a:stretch>
            <a:fillRect/>
          </a:stretch>
        </p:blipFill>
        <p:spPr>
          <a:xfrm>
            <a:off x="3714750" y="2697883"/>
            <a:ext cx="2998989" cy="641583"/>
          </a:xfrm>
          <a:custGeom>
            <a:avLst/>
            <a:gdLst/>
            <a:ahLst/>
            <a:cxnLst>
              <a:cxn ang="0">
                <a:pos x="wd2" y="hd2"/>
              </a:cxn>
              <a:cxn ang="5400000">
                <a:pos x="wd2" y="hd2"/>
              </a:cxn>
              <a:cxn ang="10800000">
                <a:pos x="wd2" y="hd2"/>
              </a:cxn>
              <a:cxn ang="16200000">
                <a:pos x="wd2" y="hd2"/>
              </a:cxn>
            </a:cxnLst>
            <a:rect l="0" t="0" r="r" b="b"/>
            <a:pathLst>
              <a:path w="21600" h="21552" extrusionOk="0">
                <a:moveTo>
                  <a:pt x="3068" y="18"/>
                </a:moveTo>
                <a:cubicBezTo>
                  <a:pt x="3031" y="57"/>
                  <a:pt x="3013" y="162"/>
                  <a:pt x="3013" y="330"/>
                </a:cubicBezTo>
                <a:cubicBezTo>
                  <a:pt x="3013" y="463"/>
                  <a:pt x="2998" y="612"/>
                  <a:pt x="2980" y="664"/>
                </a:cubicBezTo>
                <a:cubicBezTo>
                  <a:pt x="2953" y="742"/>
                  <a:pt x="1271" y="1161"/>
                  <a:pt x="258" y="1342"/>
                </a:cubicBezTo>
                <a:lnTo>
                  <a:pt x="0" y="1387"/>
                </a:lnTo>
                <a:lnTo>
                  <a:pt x="0" y="11012"/>
                </a:lnTo>
                <a:lnTo>
                  <a:pt x="0" y="20637"/>
                </a:lnTo>
                <a:lnTo>
                  <a:pt x="468" y="20759"/>
                </a:lnTo>
                <a:cubicBezTo>
                  <a:pt x="1197" y="20945"/>
                  <a:pt x="2218" y="21192"/>
                  <a:pt x="2808" y="21326"/>
                </a:cubicBezTo>
                <a:cubicBezTo>
                  <a:pt x="3336" y="21446"/>
                  <a:pt x="3345" y="21445"/>
                  <a:pt x="3366" y="21070"/>
                </a:cubicBezTo>
                <a:cubicBezTo>
                  <a:pt x="3388" y="20690"/>
                  <a:pt x="3389" y="20692"/>
                  <a:pt x="4807" y="20692"/>
                </a:cubicBezTo>
                <a:cubicBezTo>
                  <a:pt x="6224" y="20692"/>
                  <a:pt x="6224" y="20691"/>
                  <a:pt x="6246" y="21070"/>
                </a:cubicBezTo>
                <a:cubicBezTo>
                  <a:pt x="6266" y="21437"/>
                  <a:pt x="6282" y="21446"/>
                  <a:pt x="6654" y="21338"/>
                </a:cubicBezTo>
                <a:cubicBezTo>
                  <a:pt x="9131" y="20613"/>
                  <a:pt x="9144" y="20609"/>
                  <a:pt x="11520" y="21137"/>
                </a:cubicBezTo>
                <a:cubicBezTo>
                  <a:pt x="12140" y="21275"/>
                  <a:pt x="12679" y="21359"/>
                  <a:pt x="12720" y="21315"/>
                </a:cubicBezTo>
                <a:cubicBezTo>
                  <a:pt x="12762" y="21271"/>
                  <a:pt x="13441" y="21105"/>
                  <a:pt x="14228" y="20948"/>
                </a:cubicBezTo>
                <a:cubicBezTo>
                  <a:pt x="15433" y="20708"/>
                  <a:pt x="15875" y="20688"/>
                  <a:pt x="17031" y="20859"/>
                </a:cubicBezTo>
                <a:cubicBezTo>
                  <a:pt x="17787" y="20971"/>
                  <a:pt x="18425" y="21090"/>
                  <a:pt x="18449" y="21126"/>
                </a:cubicBezTo>
                <a:cubicBezTo>
                  <a:pt x="18472" y="21162"/>
                  <a:pt x="18524" y="21095"/>
                  <a:pt x="18563" y="20970"/>
                </a:cubicBezTo>
                <a:cubicBezTo>
                  <a:pt x="18621" y="20786"/>
                  <a:pt x="18854" y="20800"/>
                  <a:pt x="19816" y="21059"/>
                </a:cubicBezTo>
                <a:cubicBezTo>
                  <a:pt x="20466" y="21235"/>
                  <a:pt x="21085" y="21412"/>
                  <a:pt x="21190" y="21449"/>
                </a:cubicBezTo>
                <a:cubicBezTo>
                  <a:pt x="21295" y="21485"/>
                  <a:pt x="21415" y="21531"/>
                  <a:pt x="21457" y="21549"/>
                </a:cubicBezTo>
                <a:cubicBezTo>
                  <a:pt x="21531" y="21580"/>
                  <a:pt x="21533" y="21457"/>
                  <a:pt x="21543" y="16909"/>
                </a:cubicBezTo>
                <a:cubicBezTo>
                  <a:pt x="21548" y="14340"/>
                  <a:pt x="21563" y="9701"/>
                  <a:pt x="21576" y="6594"/>
                </a:cubicBezTo>
                <a:lnTo>
                  <a:pt x="21600" y="942"/>
                </a:lnTo>
                <a:lnTo>
                  <a:pt x="20130" y="942"/>
                </a:lnTo>
                <a:cubicBezTo>
                  <a:pt x="18999" y="942"/>
                  <a:pt x="18639" y="886"/>
                  <a:pt x="18565" y="708"/>
                </a:cubicBezTo>
                <a:cubicBezTo>
                  <a:pt x="18495" y="538"/>
                  <a:pt x="18380" y="512"/>
                  <a:pt x="18131" y="608"/>
                </a:cubicBezTo>
                <a:cubicBezTo>
                  <a:pt x="17945" y="680"/>
                  <a:pt x="17256" y="764"/>
                  <a:pt x="16600" y="797"/>
                </a:cubicBezTo>
                <a:cubicBezTo>
                  <a:pt x="15633" y="846"/>
                  <a:pt x="15400" y="909"/>
                  <a:pt x="15373" y="1109"/>
                </a:cubicBezTo>
                <a:cubicBezTo>
                  <a:pt x="15334" y="1403"/>
                  <a:pt x="15222" y="1397"/>
                  <a:pt x="13565" y="1020"/>
                </a:cubicBezTo>
                <a:cubicBezTo>
                  <a:pt x="12468" y="770"/>
                  <a:pt x="12387" y="775"/>
                  <a:pt x="12344" y="1053"/>
                </a:cubicBezTo>
                <a:cubicBezTo>
                  <a:pt x="12300" y="1332"/>
                  <a:pt x="12210" y="1335"/>
                  <a:pt x="10969" y="1053"/>
                </a:cubicBezTo>
                <a:cubicBezTo>
                  <a:pt x="9199" y="651"/>
                  <a:pt x="6304" y="642"/>
                  <a:pt x="6241" y="1042"/>
                </a:cubicBezTo>
                <a:cubicBezTo>
                  <a:pt x="6203" y="1282"/>
                  <a:pt x="6042" y="1254"/>
                  <a:pt x="4788" y="775"/>
                </a:cubicBezTo>
                <a:cubicBezTo>
                  <a:pt x="4012" y="478"/>
                  <a:pt x="3315" y="165"/>
                  <a:pt x="3240" y="85"/>
                </a:cubicBezTo>
                <a:cubicBezTo>
                  <a:pt x="3160" y="0"/>
                  <a:pt x="3105" y="-20"/>
                  <a:pt x="3068" y="18"/>
                </a:cubicBezTo>
                <a:close/>
              </a:path>
            </a:pathLst>
          </a:custGeom>
          <a:ln w="12700">
            <a:miter lim="400000"/>
          </a:ln>
        </p:spPr>
      </p:pic>
      <p:sp>
        <p:nvSpPr>
          <p:cNvPr id="219" name="Shape 219"/>
          <p:cNvSpPr>
            <a:spLocks noGrp="1"/>
          </p:cNvSpPr>
          <p:nvPr>
            <p:ph type="body" idx="1"/>
          </p:nvPr>
        </p:nvSpPr>
        <p:spPr>
          <a:xfrm>
            <a:off x="762000" y="1645920"/>
            <a:ext cx="7867650" cy="3018095"/>
          </a:xfrm>
          <a:prstGeom prst="rect">
            <a:avLst/>
          </a:prstGeom>
        </p:spPr>
        <p:txBody>
          <a:bodyPr/>
          <a:lstStyle/>
          <a:p>
            <a:pPr marL="0" indent="0">
              <a:buSzTx/>
              <a:buNone/>
              <a:defRPr sz="2800"/>
            </a:pPr>
            <a:r>
              <a:rPr dirty="0"/>
              <a:t>Attitude</a:t>
            </a:r>
          </a:p>
          <a:p>
            <a:pPr marL="0" indent="0">
              <a:buSzTx/>
              <a:buNone/>
              <a:defRPr sz="2800"/>
            </a:pPr>
            <a:r>
              <a:rPr dirty="0"/>
              <a:t>Policies</a:t>
            </a:r>
          </a:p>
          <a:p>
            <a:pPr marL="0" indent="0">
              <a:buSzTx/>
              <a:buNone/>
              <a:defRPr sz="2800"/>
            </a:pPr>
            <a:r>
              <a:rPr dirty="0" err="1"/>
              <a:t>Behavio</a:t>
            </a:r>
            <a:r>
              <a:rPr lang="en-US" dirty="0" err="1"/>
              <a:t>u</a:t>
            </a:r>
            <a:r>
              <a:rPr dirty="0" err="1"/>
              <a:t>r</a:t>
            </a:r>
            <a:endParaRPr dirty="0"/>
          </a:p>
        </p:txBody>
      </p:sp>
      <p:sp>
        <p:nvSpPr>
          <p:cNvPr id="221" name="Shape 221"/>
          <p:cNvSpPr/>
          <p:nvPr/>
        </p:nvSpPr>
        <p:spPr>
          <a:xfrm>
            <a:off x="5060550" y="2045710"/>
            <a:ext cx="370094" cy="324403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lnSpc>
                <a:spcPct val="80000"/>
              </a:lnSpc>
              <a:defRPr sz="3200">
                <a:solidFill>
                  <a:srgbClr val="FFFFFF"/>
                </a:solidFill>
                <a:latin typeface="Futura"/>
                <a:ea typeface="Futura"/>
                <a:cs typeface="Futura"/>
                <a:sym typeface="Futura"/>
              </a:defRPr>
            </a:pPr>
            <a:r>
              <a:rPr dirty="0">
                <a:ln>
                  <a:solidFill>
                    <a:schemeClr val="tx1">
                      <a:lumMod val="65000"/>
                      <a:lumOff val="35000"/>
                    </a:schemeClr>
                  </a:solidFill>
                </a:ln>
                <a:solidFill>
                  <a:srgbClr val="40BC55"/>
                </a:solidFill>
              </a:rPr>
              <a:t>AT    </a:t>
            </a:r>
            <a:endParaRPr lang="en-US" dirty="0">
              <a:ln>
                <a:solidFill>
                  <a:schemeClr val="tx1">
                    <a:lumMod val="65000"/>
                    <a:lumOff val="35000"/>
                  </a:schemeClr>
                </a:solidFill>
              </a:ln>
              <a:solidFill>
                <a:srgbClr val="40BC55"/>
              </a:solidFill>
            </a:endParaRPr>
          </a:p>
          <a:p>
            <a:pPr algn="ctr">
              <a:lnSpc>
                <a:spcPct val="80000"/>
              </a:lnSpc>
              <a:defRPr sz="3200">
                <a:solidFill>
                  <a:srgbClr val="FFFFFF"/>
                </a:solidFill>
                <a:latin typeface="Futura"/>
                <a:ea typeface="Futura"/>
                <a:cs typeface="Futura"/>
                <a:sym typeface="Futura"/>
              </a:defRPr>
            </a:pPr>
            <a:endParaRPr dirty="0">
              <a:ln>
                <a:solidFill>
                  <a:schemeClr val="tx1">
                    <a:lumMod val="65000"/>
                    <a:lumOff val="35000"/>
                  </a:schemeClr>
                </a:solidFill>
              </a:ln>
              <a:solidFill>
                <a:srgbClr val="40BC55"/>
              </a:solidFill>
            </a:endParaRPr>
          </a:p>
          <a:p>
            <a:pPr algn="ctr">
              <a:lnSpc>
                <a:spcPct val="80000"/>
              </a:lnSpc>
              <a:defRPr sz="3200">
                <a:solidFill>
                  <a:srgbClr val="FFFFFF"/>
                </a:solidFill>
                <a:latin typeface="Futura"/>
                <a:ea typeface="Futura"/>
                <a:cs typeface="Futura"/>
                <a:sym typeface="Futura"/>
              </a:defRPr>
            </a:pPr>
            <a:r>
              <a:rPr dirty="0">
                <a:ln>
                  <a:solidFill>
                    <a:schemeClr val="tx1">
                      <a:lumMod val="65000"/>
                      <a:lumOff val="35000"/>
                    </a:schemeClr>
                  </a:solidFill>
                </a:ln>
                <a:solidFill>
                  <a:srgbClr val="40BC55"/>
                </a:solidFill>
              </a:rPr>
              <a:t>ITUDE</a:t>
            </a:r>
          </a:p>
        </p:txBody>
      </p:sp>
      <p:sp>
        <p:nvSpPr>
          <p:cNvPr id="32" name="Shape 221">
            <a:extLst>
              <a:ext uri="{FF2B5EF4-FFF2-40B4-BE49-F238E27FC236}">
                <a16:creationId xmlns:a16="http://schemas.microsoft.com/office/drawing/2014/main" id="{51D78971-402F-E84B-9720-405CF98138BE}"/>
              </a:ext>
            </a:extLst>
          </p:cNvPr>
          <p:cNvSpPr/>
          <p:nvPr/>
        </p:nvSpPr>
        <p:spPr>
          <a:xfrm>
            <a:off x="3714750" y="1278407"/>
            <a:ext cx="451645" cy="324403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lnSpc>
                <a:spcPct val="80000"/>
              </a:lnSpc>
              <a:defRPr sz="3200">
                <a:solidFill>
                  <a:srgbClr val="FFFFFF"/>
                </a:solidFill>
                <a:latin typeface="Futura"/>
                <a:ea typeface="Futura"/>
                <a:cs typeface="Futura"/>
                <a:sym typeface="Futura"/>
              </a:defRPr>
            </a:pPr>
            <a:r>
              <a:rPr lang="en-US" dirty="0">
                <a:solidFill>
                  <a:srgbClr val="FFC9E2"/>
                </a:solidFill>
              </a:rPr>
              <a:t>POL</a:t>
            </a:r>
            <a:br>
              <a:rPr lang="en-US" dirty="0">
                <a:solidFill>
                  <a:srgbClr val="FFC9E2"/>
                </a:solidFill>
              </a:rPr>
            </a:br>
            <a:r>
              <a:rPr lang="en-US" dirty="0">
                <a:solidFill>
                  <a:srgbClr val="FFC9E2"/>
                </a:solidFill>
              </a:rPr>
              <a:t>I   </a:t>
            </a:r>
            <a:br>
              <a:rPr lang="en-US" dirty="0">
                <a:solidFill>
                  <a:srgbClr val="FFC9E2"/>
                </a:solidFill>
              </a:rPr>
            </a:br>
            <a:r>
              <a:rPr lang="en-US" dirty="0">
                <a:solidFill>
                  <a:srgbClr val="FFC9E2"/>
                </a:solidFill>
              </a:rPr>
              <a:t> </a:t>
            </a:r>
            <a:br>
              <a:rPr lang="en-US" dirty="0">
                <a:solidFill>
                  <a:srgbClr val="FFC9E2"/>
                </a:solidFill>
              </a:rPr>
            </a:br>
            <a:r>
              <a:rPr lang="en-US" dirty="0">
                <a:solidFill>
                  <a:srgbClr val="FFC9E2"/>
                </a:solidFill>
              </a:rPr>
              <a:t>I</a:t>
            </a:r>
            <a:br>
              <a:rPr lang="en-US" dirty="0">
                <a:solidFill>
                  <a:srgbClr val="FFC9E2"/>
                </a:solidFill>
              </a:rPr>
            </a:br>
            <a:r>
              <a:rPr lang="en-US" dirty="0">
                <a:solidFill>
                  <a:srgbClr val="FFC9E2"/>
                </a:solidFill>
              </a:rPr>
              <a:t>ES</a:t>
            </a:r>
            <a:endParaRPr dirty="0">
              <a:solidFill>
                <a:srgbClr val="FFC9E2"/>
              </a:solidFill>
            </a:endParaRPr>
          </a:p>
        </p:txBody>
      </p:sp>
      <p:sp>
        <p:nvSpPr>
          <p:cNvPr id="33" name="Shape 221">
            <a:extLst>
              <a:ext uri="{FF2B5EF4-FFF2-40B4-BE49-F238E27FC236}">
                <a16:creationId xmlns:a16="http://schemas.microsoft.com/office/drawing/2014/main" id="{018643C6-1EAD-6841-B06D-3E69924CAC37}"/>
              </a:ext>
            </a:extLst>
          </p:cNvPr>
          <p:cNvSpPr/>
          <p:nvPr/>
        </p:nvSpPr>
        <p:spPr>
          <a:xfrm>
            <a:off x="5853661" y="80108"/>
            <a:ext cx="427932" cy="2905475"/>
          </a:xfrm>
          <a:prstGeom prst="rect">
            <a:avLst/>
          </a:prstGeom>
          <a:ln w="12700">
            <a:noFill/>
            <a:miter lim="400000"/>
          </a:ln>
          <a:extLst>
            <a:ext uri="{C572A759-6A51-4108-AA02-DFA0A04FC94B}">
              <ma14:wrappingTextBoxFlag xmlns="" xmlns:ma14="http://schemas.microsoft.com/office/mac/drawingml/2011/main" val="1"/>
            </a:ext>
          </a:extLst>
        </p:spPr>
        <p:txBody>
          <a:bodyPr wrap="square" lIns="45719" rIns="45719">
            <a:spAutoFit/>
          </a:bodyPr>
          <a:lstStyle/>
          <a:p>
            <a:pPr algn="ctr">
              <a:lnSpc>
                <a:spcPct val="70000"/>
              </a:lnSpc>
              <a:defRPr sz="3200">
                <a:solidFill>
                  <a:srgbClr val="FFFFFF"/>
                </a:solidFill>
                <a:latin typeface="Futura"/>
                <a:ea typeface="Futura"/>
                <a:cs typeface="Futura"/>
                <a:sym typeface="Futura"/>
              </a:defRPr>
            </a:pPr>
            <a:r>
              <a:rPr lang="en-US" sz="3600" dirty="0">
                <a:ln>
                  <a:solidFill>
                    <a:schemeClr val="tx1">
                      <a:lumMod val="65000"/>
                      <a:lumOff val="35000"/>
                    </a:schemeClr>
                  </a:solidFill>
                </a:ln>
                <a:solidFill>
                  <a:srgbClr val="49C2ED"/>
                </a:solidFill>
              </a:rPr>
              <a:t>B</a:t>
            </a:r>
            <a:r>
              <a:rPr lang="en-US" dirty="0">
                <a:ln>
                  <a:solidFill>
                    <a:schemeClr val="tx1">
                      <a:lumMod val="65000"/>
                      <a:lumOff val="35000"/>
                    </a:schemeClr>
                  </a:solidFill>
                </a:ln>
                <a:solidFill>
                  <a:srgbClr val="49C2ED"/>
                </a:solidFill>
              </a:rPr>
              <a:t>EHAVIOU</a:t>
            </a:r>
            <a:endParaRPr dirty="0">
              <a:ln>
                <a:solidFill>
                  <a:schemeClr val="tx1">
                    <a:lumMod val="65000"/>
                    <a:lumOff val="35000"/>
                  </a:schemeClr>
                </a:solidFill>
              </a:ln>
              <a:solidFill>
                <a:srgbClr val="49C2ED"/>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19">
                                            <p:bg/>
                                          </p:spTgt>
                                        </p:tgtEl>
                                        <p:attrNameLst>
                                          <p:attrName>style.visibility</p:attrName>
                                        </p:attrNameLst>
                                      </p:cBhvr>
                                      <p:to>
                                        <p:strVal val="visible"/>
                                      </p:to>
                                    </p:set>
                                    <p:animEffect transition="in" filter="dissolve">
                                      <p:cBhvr>
                                        <p:cTn id="7" dur="500"/>
                                        <p:tgtEl>
                                          <p:spTgt spid="219">
                                            <p:bg/>
                                          </p:spTgt>
                                        </p:tgtEl>
                                      </p:cBhvr>
                                    </p:animEffect>
                                  </p:childTnLst>
                                </p:cTn>
                              </p:par>
                              <p:par>
                                <p:cTn id="8" presetID="9" presetClass="entr" presetSubtype="0" fill="hold" grpId="1" nodeType="withEffect">
                                  <p:stCondLst>
                                    <p:cond delay="0"/>
                                  </p:stCondLst>
                                  <p:iterate>
                                    <p:tmAbs val="0"/>
                                  </p:iterate>
                                  <p:childTnLst>
                                    <p:set>
                                      <p:cBhvr>
                                        <p:cTn id="9" fill="hold"/>
                                        <p:tgtEl>
                                          <p:spTgt spid="219">
                                            <p:txEl>
                                              <p:pRg st="0" end="0"/>
                                            </p:txEl>
                                          </p:spTgt>
                                        </p:tgtEl>
                                        <p:attrNameLst>
                                          <p:attrName>style.visibility</p:attrName>
                                        </p:attrNameLst>
                                      </p:cBhvr>
                                      <p:to>
                                        <p:strVal val="visible"/>
                                      </p:to>
                                    </p:set>
                                    <p:animEffect transition="in" filter="dissolve">
                                      <p:cBhvr>
                                        <p:cTn id="10" dur="500"/>
                                        <p:tgtEl>
                                          <p:spTgt spid="219">
                                            <p:txEl>
                                              <p:pRg st="0" end="0"/>
                                            </p:txEl>
                                          </p:spTgt>
                                        </p:tgtEl>
                                      </p:cBhvr>
                                    </p:animEffect>
                                  </p:childTnLst>
                                </p:cTn>
                              </p:par>
                              <p:par>
                                <p:cTn id="11" presetID="1" presetClass="entr" presetSubtype="0" fill="hold" grpId="0" nodeType="withEffect">
                                  <p:stCondLst>
                                    <p:cond delay="2000"/>
                                  </p:stCondLst>
                                  <p:iterate type="lt">
                                    <p:tmAbs val="500"/>
                                  </p:iterate>
                                  <p:childTnLst>
                                    <p:set>
                                      <p:cBhvr>
                                        <p:cTn id="12" dur="1" fill="hold">
                                          <p:stCondLst>
                                            <p:cond delay="0"/>
                                          </p:stCondLst>
                                        </p:cTn>
                                        <p:tgtEl>
                                          <p:spTgt spid="2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ntr" fill="hold" grpId="1" nodeType="clickEffect">
                                  <p:stCondLst>
                                    <p:cond delay="0"/>
                                  </p:stCondLst>
                                  <p:iterate>
                                    <p:tmAbs val="0"/>
                                  </p:iterate>
                                  <p:childTnLst>
                                    <p:set>
                                      <p:cBhvr>
                                        <p:cTn id="16" fill="hold"/>
                                        <p:tgtEl>
                                          <p:spTgt spid="219">
                                            <p:txEl>
                                              <p:pRg st="1" end="1"/>
                                            </p:txEl>
                                          </p:spTgt>
                                        </p:tgtEl>
                                        <p:attrNameLst>
                                          <p:attrName>style.visibility</p:attrName>
                                        </p:attrNameLst>
                                      </p:cBhvr>
                                      <p:to>
                                        <p:strVal val="visible"/>
                                      </p:to>
                                    </p:set>
                                    <p:animEffect transition="in" filter="dissolve">
                                      <p:cBhvr>
                                        <p:cTn id="17" dur="500"/>
                                        <p:tgtEl>
                                          <p:spTgt spid="219">
                                            <p:txEl>
                                              <p:pRg st="1" end="1"/>
                                            </p:txEl>
                                          </p:spTgt>
                                        </p:tgtEl>
                                      </p:cBhvr>
                                    </p:animEffect>
                                  </p:childTnLst>
                                </p:cTn>
                              </p:par>
                              <p:par>
                                <p:cTn id="18" presetID="1" presetClass="entr" presetSubtype="0" fill="hold" grpId="0" nodeType="withEffect">
                                  <p:stCondLst>
                                    <p:cond delay="0"/>
                                  </p:stCondLst>
                                  <p:iterate type="lt">
                                    <p:tmAbs val="500"/>
                                  </p:iterate>
                                  <p:childTnLst>
                                    <p:set>
                                      <p:cBhvr>
                                        <p:cTn id="19" dur="1" fill="hold">
                                          <p:stCondLst>
                                            <p:cond delay="0"/>
                                          </p:stCondLst>
                                        </p:cTn>
                                        <p:tgtEl>
                                          <p:spTgt spid="3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9" presetClass="entr" fill="hold" grpId="1" nodeType="clickEffect">
                                  <p:stCondLst>
                                    <p:cond delay="0"/>
                                  </p:stCondLst>
                                  <p:iterate>
                                    <p:tmAbs val="0"/>
                                  </p:iterate>
                                  <p:childTnLst>
                                    <p:set>
                                      <p:cBhvr>
                                        <p:cTn id="23" fill="hold"/>
                                        <p:tgtEl>
                                          <p:spTgt spid="219">
                                            <p:txEl>
                                              <p:pRg st="2" end="2"/>
                                            </p:txEl>
                                          </p:spTgt>
                                        </p:tgtEl>
                                        <p:attrNameLst>
                                          <p:attrName>style.visibility</p:attrName>
                                        </p:attrNameLst>
                                      </p:cBhvr>
                                      <p:to>
                                        <p:strVal val="visible"/>
                                      </p:to>
                                    </p:set>
                                    <p:animEffect transition="in" filter="dissolve">
                                      <p:cBhvr>
                                        <p:cTn id="24" dur="500"/>
                                        <p:tgtEl>
                                          <p:spTgt spid="219">
                                            <p:txEl>
                                              <p:pRg st="2" end="2"/>
                                            </p:txEl>
                                          </p:spTgt>
                                        </p:tgtEl>
                                      </p:cBhvr>
                                    </p:animEffect>
                                  </p:childTnLst>
                                </p:cTn>
                              </p:par>
                              <p:par>
                                <p:cTn id="25" presetID="1" presetClass="entr" presetSubtype="0" fill="hold" grpId="0" nodeType="withEffect">
                                  <p:stCondLst>
                                    <p:cond delay="1000"/>
                                  </p:stCondLst>
                                  <p:iterate type="lt">
                                    <p:tmAbs val="500"/>
                                  </p:iterate>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1" uiExpand="1" build="p" animBg="1" advAuto="0"/>
      <p:bldP spid="22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p:cNvSpPr>
          <p:nvPr>
            <p:ph type="title"/>
          </p:nvPr>
        </p:nvSpPr>
        <p:spPr>
          <a:xfrm>
            <a:off x="514351" y="457201"/>
            <a:ext cx="7598569" cy="1092201"/>
          </a:xfrm>
          <a:prstGeom prst="rect">
            <a:avLst/>
          </a:prstGeom>
        </p:spPr>
        <p:txBody>
          <a:bodyPr/>
          <a:lstStyle>
            <a:lvl1pPr>
              <a:defRPr sz="3200"/>
            </a:lvl1pPr>
          </a:lstStyle>
          <a:p>
            <a:r>
              <a:rPr dirty="0"/>
              <a:t>T</a:t>
            </a:r>
            <a:r>
              <a:rPr lang="en-US" dirty="0"/>
              <a:t>echnology</a:t>
            </a:r>
            <a:endParaRPr dirty="0"/>
          </a:p>
        </p:txBody>
      </p:sp>
      <p:sp>
        <p:nvSpPr>
          <p:cNvPr id="225" name="Shape 225" descr="Tech arc"/>
          <p:cNvSpPr>
            <a:spLocks noGrp="1"/>
          </p:cNvSpPr>
          <p:nvPr>
            <p:ph type="body" idx="1"/>
          </p:nvPr>
        </p:nvSpPr>
        <p:spPr>
          <a:xfrm>
            <a:off x="762000" y="1645920"/>
            <a:ext cx="7867650" cy="3018095"/>
          </a:xfrm>
          <a:prstGeom prst="rect">
            <a:avLst/>
          </a:prstGeom>
        </p:spPr>
        <p:txBody>
          <a:bodyPr/>
          <a:lstStyle/>
          <a:p>
            <a:pPr marL="0" indent="0">
              <a:buSzTx/>
              <a:buNone/>
              <a:defRPr sz="2800"/>
            </a:pPr>
            <a:r>
              <a:rPr dirty="0"/>
              <a:t>Innovation</a:t>
            </a:r>
          </a:p>
          <a:p>
            <a:pPr marL="0" indent="0">
              <a:buSzTx/>
              <a:buNone/>
              <a:defRPr sz="2800"/>
            </a:pPr>
            <a:r>
              <a:rPr dirty="0"/>
              <a:t>Availability</a:t>
            </a:r>
          </a:p>
          <a:p>
            <a:pPr marL="0" indent="0">
              <a:buSzTx/>
              <a:buNone/>
              <a:defRPr sz="2800"/>
            </a:pPr>
            <a:r>
              <a:rPr dirty="0"/>
              <a:t>Affordability</a:t>
            </a:r>
          </a:p>
        </p:txBody>
      </p:sp>
      <p:grpSp>
        <p:nvGrpSpPr>
          <p:cNvPr id="3" name="Group 2">
            <a:extLst>
              <a:ext uri="{FF2B5EF4-FFF2-40B4-BE49-F238E27FC236}">
                <a16:creationId xmlns:a16="http://schemas.microsoft.com/office/drawing/2014/main" id="{E4F5EA4A-F3E7-904E-B1E4-0259CBB580E1}"/>
              </a:ext>
              <a:ext uri="{C183D7F6-B498-43B3-948B-1728B52AA6E4}">
                <adec:decorative xmlns:adec="http://schemas.microsoft.com/office/drawing/2017/decorative" val="1"/>
              </a:ext>
            </a:extLst>
          </p:cNvPr>
          <p:cNvGrpSpPr/>
          <p:nvPr/>
        </p:nvGrpSpPr>
        <p:grpSpPr>
          <a:xfrm>
            <a:off x="3407536" y="1783430"/>
            <a:ext cx="2143125" cy="2225317"/>
            <a:chOff x="3409124" y="1788236"/>
            <a:chExt cx="2143125" cy="2225317"/>
          </a:xfrm>
        </p:grpSpPr>
        <p:sp>
          <p:nvSpPr>
            <p:cNvPr id="10" name="Freeform 31">
              <a:extLst>
                <a:ext uri="{FF2B5EF4-FFF2-40B4-BE49-F238E27FC236}">
                  <a16:creationId xmlns:a16="http://schemas.microsoft.com/office/drawing/2014/main" id="{02E32785-24D3-8243-80D4-894B72EFC93F}"/>
                </a:ext>
              </a:extLst>
            </p:cNvPr>
            <p:cNvSpPr>
              <a:spLocks/>
            </p:cNvSpPr>
            <p:nvPr userDrawn="1"/>
          </p:nvSpPr>
          <p:spPr bwMode="auto">
            <a:xfrm>
              <a:off x="3409124" y="1873603"/>
              <a:ext cx="2143125" cy="2139950"/>
            </a:xfrm>
            <a:custGeom>
              <a:avLst/>
              <a:gdLst>
                <a:gd name="T0" fmla="*/ 338 w 677"/>
                <a:gd name="T1" fmla="*/ 676 h 676"/>
                <a:gd name="T2" fmla="*/ 0 w 677"/>
                <a:gd name="T3" fmla="*/ 338 h 676"/>
                <a:gd name="T4" fmla="*/ 338 w 677"/>
                <a:gd name="T5" fmla="*/ 0 h 676"/>
                <a:gd name="T6" fmla="*/ 338 w 677"/>
                <a:gd name="T7" fmla="*/ 40 h 676"/>
                <a:gd name="T8" fmla="*/ 40 w 677"/>
                <a:gd name="T9" fmla="*/ 338 h 676"/>
                <a:gd name="T10" fmla="*/ 338 w 677"/>
                <a:gd name="T11" fmla="*/ 636 h 676"/>
                <a:gd name="T12" fmla="*/ 637 w 677"/>
                <a:gd name="T13" fmla="*/ 338 h 676"/>
                <a:gd name="T14" fmla="*/ 677 w 677"/>
                <a:gd name="T15" fmla="*/ 338 h 676"/>
                <a:gd name="T16" fmla="*/ 338 w 677"/>
                <a:gd name="T17" fmla="*/ 67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7" h="676">
                  <a:moveTo>
                    <a:pt x="338" y="676"/>
                  </a:moveTo>
                  <a:cubicBezTo>
                    <a:pt x="152" y="676"/>
                    <a:pt x="0" y="525"/>
                    <a:pt x="0" y="338"/>
                  </a:cubicBezTo>
                  <a:cubicBezTo>
                    <a:pt x="0" y="152"/>
                    <a:pt x="152" y="0"/>
                    <a:pt x="338" y="0"/>
                  </a:cubicBezTo>
                  <a:cubicBezTo>
                    <a:pt x="338" y="40"/>
                    <a:pt x="338" y="40"/>
                    <a:pt x="338" y="40"/>
                  </a:cubicBezTo>
                  <a:cubicBezTo>
                    <a:pt x="174" y="40"/>
                    <a:pt x="40" y="174"/>
                    <a:pt x="40" y="338"/>
                  </a:cubicBezTo>
                  <a:cubicBezTo>
                    <a:pt x="40" y="503"/>
                    <a:pt x="174" y="636"/>
                    <a:pt x="338" y="636"/>
                  </a:cubicBezTo>
                  <a:cubicBezTo>
                    <a:pt x="503" y="636"/>
                    <a:pt x="637" y="503"/>
                    <a:pt x="637" y="338"/>
                  </a:cubicBezTo>
                  <a:cubicBezTo>
                    <a:pt x="677" y="338"/>
                    <a:pt x="677" y="338"/>
                    <a:pt x="677" y="338"/>
                  </a:cubicBezTo>
                  <a:cubicBezTo>
                    <a:pt x="677" y="525"/>
                    <a:pt x="525" y="676"/>
                    <a:pt x="338" y="67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583EF31B-E12F-0E45-BC4A-1A0DDEEBC75B}"/>
                </a:ext>
              </a:extLst>
            </p:cNvPr>
            <p:cNvSpPr txBox="1"/>
            <p:nvPr/>
          </p:nvSpPr>
          <p:spPr>
            <a:xfrm>
              <a:off x="4516245" y="1788236"/>
              <a:ext cx="440183"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CA" sz="1400" b="1" i="0" u="none" strike="noStrike" cap="none" spc="0" normalizeH="0" baseline="0" dirty="0">
                  <a:ln>
                    <a:noFill/>
                  </a:ln>
                  <a:solidFill>
                    <a:srgbClr val="90BB4C"/>
                  </a:solidFill>
                  <a:effectLst/>
                  <a:uFillTx/>
                  <a:latin typeface="Calibri"/>
                  <a:ea typeface="Calibri"/>
                  <a:cs typeface="Calibri"/>
                  <a:sym typeface="Calibri"/>
                </a:rPr>
                <a:t>Tech</a:t>
              </a:r>
            </a:p>
          </p:txBody>
        </p:sp>
      </p:grpSp>
      <p:grpSp>
        <p:nvGrpSpPr>
          <p:cNvPr id="15" name="Group 14" descr="Tech arc">
            <a:extLst>
              <a:ext uri="{FF2B5EF4-FFF2-40B4-BE49-F238E27FC236}">
                <a16:creationId xmlns:a16="http://schemas.microsoft.com/office/drawing/2014/main" id="{1B8ADFC0-5C8E-7740-B77F-0916DEB37CD5}"/>
              </a:ext>
            </a:extLst>
          </p:cNvPr>
          <p:cNvGrpSpPr/>
          <p:nvPr/>
        </p:nvGrpSpPr>
        <p:grpSpPr>
          <a:xfrm>
            <a:off x="3559937" y="1923029"/>
            <a:ext cx="1856567" cy="1939711"/>
            <a:chOff x="3559937" y="1923029"/>
            <a:chExt cx="1856567" cy="1939711"/>
          </a:xfrm>
        </p:grpSpPr>
        <p:sp>
          <p:nvSpPr>
            <p:cNvPr id="12" name="Freeform 35">
              <a:extLst>
                <a:ext uri="{FF2B5EF4-FFF2-40B4-BE49-F238E27FC236}">
                  <a16:creationId xmlns:a16="http://schemas.microsoft.com/office/drawing/2014/main" id="{1BB1402E-17A5-0541-A320-E3C796B4F76D}"/>
                </a:ext>
              </a:extLst>
            </p:cNvPr>
            <p:cNvSpPr>
              <a:spLocks/>
            </p:cNvSpPr>
            <p:nvPr userDrawn="1"/>
          </p:nvSpPr>
          <p:spPr bwMode="auto">
            <a:xfrm>
              <a:off x="3559937" y="2024415"/>
              <a:ext cx="919162" cy="1838325"/>
            </a:xfrm>
            <a:custGeom>
              <a:avLst/>
              <a:gdLst>
                <a:gd name="T0" fmla="*/ 290 w 290"/>
                <a:gd name="T1" fmla="*/ 580 h 580"/>
                <a:gd name="T2" fmla="*/ 0 w 290"/>
                <a:gd name="T3" fmla="*/ 290 h 580"/>
                <a:gd name="T4" fmla="*/ 290 w 290"/>
                <a:gd name="T5" fmla="*/ 0 h 580"/>
                <a:gd name="T6" fmla="*/ 290 w 290"/>
                <a:gd name="T7" fmla="*/ 40 h 580"/>
                <a:gd name="T8" fmla="*/ 40 w 290"/>
                <a:gd name="T9" fmla="*/ 290 h 580"/>
                <a:gd name="T10" fmla="*/ 290 w 290"/>
                <a:gd name="T11" fmla="*/ 540 h 580"/>
                <a:gd name="T12" fmla="*/ 290 w 290"/>
                <a:gd name="T13" fmla="*/ 580 h 580"/>
              </a:gdLst>
              <a:ahLst/>
              <a:cxnLst>
                <a:cxn ang="0">
                  <a:pos x="T0" y="T1"/>
                </a:cxn>
                <a:cxn ang="0">
                  <a:pos x="T2" y="T3"/>
                </a:cxn>
                <a:cxn ang="0">
                  <a:pos x="T4" y="T5"/>
                </a:cxn>
                <a:cxn ang="0">
                  <a:pos x="T6" y="T7"/>
                </a:cxn>
                <a:cxn ang="0">
                  <a:pos x="T8" y="T9"/>
                </a:cxn>
                <a:cxn ang="0">
                  <a:pos x="T10" y="T11"/>
                </a:cxn>
                <a:cxn ang="0">
                  <a:pos x="T12" y="T13"/>
                </a:cxn>
              </a:cxnLst>
              <a:rect l="0" t="0" r="r" b="b"/>
              <a:pathLst>
                <a:path w="290" h="580">
                  <a:moveTo>
                    <a:pt x="290" y="580"/>
                  </a:moveTo>
                  <a:cubicBezTo>
                    <a:pt x="131" y="580"/>
                    <a:pt x="0" y="450"/>
                    <a:pt x="0" y="290"/>
                  </a:cubicBezTo>
                  <a:cubicBezTo>
                    <a:pt x="0" y="130"/>
                    <a:pt x="131" y="0"/>
                    <a:pt x="290" y="0"/>
                  </a:cubicBezTo>
                  <a:cubicBezTo>
                    <a:pt x="290" y="40"/>
                    <a:pt x="290" y="40"/>
                    <a:pt x="290" y="40"/>
                  </a:cubicBezTo>
                  <a:cubicBezTo>
                    <a:pt x="153" y="40"/>
                    <a:pt x="40" y="152"/>
                    <a:pt x="40" y="290"/>
                  </a:cubicBezTo>
                  <a:cubicBezTo>
                    <a:pt x="40" y="428"/>
                    <a:pt x="153" y="540"/>
                    <a:pt x="290" y="540"/>
                  </a:cubicBezTo>
                  <a:lnTo>
                    <a:pt x="290" y="58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TextBox 15">
              <a:extLst>
                <a:ext uri="{FF2B5EF4-FFF2-40B4-BE49-F238E27FC236}">
                  <a16:creationId xmlns:a16="http://schemas.microsoft.com/office/drawing/2014/main" id="{1F6349F6-D357-E843-B67C-2C0099F97D7A}"/>
                </a:ext>
              </a:extLst>
            </p:cNvPr>
            <p:cNvSpPr txBox="1"/>
            <p:nvPr/>
          </p:nvSpPr>
          <p:spPr>
            <a:xfrm>
              <a:off x="4514656" y="1923029"/>
              <a:ext cx="90184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CA" sz="1400" b="1" i="0" u="none" strike="noStrike" cap="none" spc="0" normalizeH="0" baseline="0" dirty="0">
                  <a:ln>
                    <a:noFill/>
                  </a:ln>
                  <a:solidFill>
                    <a:srgbClr val="46B298"/>
                  </a:solidFill>
                  <a:effectLst/>
                  <a:uFillTx/>
                  <a:latin typeface="Calibri"/>
                  <a:ea typeface="Calibri"/>
                  <a:cs typeface="Calibri"/>
                  <a:sym typeface="Calibri"/>
                </a:rPr>
                <a:t>Innovation</a:t>
              </a:r>
            </a:p>
          </p:txBody>
        </p:sp>
      </p:grpSp>
      <p:pic>
        <p:nvPicPr>
          <p:cNvPr id="20" name="beep1.aif">
            <a:hlinkClick r:id="" action="ppaction://media"/>
            <a:extLst>
              <a:ext uri="{FF2B5EF4-FFF2-40B4-BE49-F238E27FC236}">
                <a16:creationId xmlns:a16="http://schemas.microsoft.com/office/drawing/2014/main" id="{1B5937C4-8BCC-6B4F-937E-C738B33E3F71}"/>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705810" y="5143500"/>
            <a:ext cx="812800" cy="812800"/>
          </a:xfrm>
          <a:prstGeom prst="rect">
            <a:avLst/>
          </a:prstGeom>
        </p:spPr>
      </p:pic>
      <p:grpSp>
        <p:nvGrpSpPr>
          <p:cNvPr id="17" name="Group 16" descr="Innovation arc">
            <a:extLst>
              <a:ext uri="{FF2B5EF4-FFF2-40B4-BE49-F238E27FC236}">
                <a16:creationId xmlns:a16="http://schemas.microsoft.com/office/drawing/2014/main" id="{EFAAD24A-9E45-0B45-A7E6-5ED2234864BF}"/>
              </a:ext>
            </a:extLst>
          </p:cNvPr>
          <p:cNvGrpSpPr/>
          <p:nvPr/>
        </p:nvGrpSpPr>
        <p:grpSpPr>
          <a:xfrm>
            <a:off x="3704399" y="2074826"/>
            <a:ext cx="1735417" cy="1632339"/>
            <a:chOff x="3704399" y="2074826"/>
            <a:chExt cx="1735417" cy="1632339"/>
          </a:xfrm>
        </p:grpSpPr>
        <p:sp>
          <p:nvSpPr>
            <p:cNvPr id="13" name="Freeform 39">
              <a:extLst>
                <a:ext uri="{FF2B5EF4-FFF2-40B4-BE49-F238E27FC236}">
                  <a16:creationId xmlns:a16="http://schemas.microsoft.com/office/drawing/2014/main" id="{FE10EB19-894B-924D-B355-A99C5C3F7164}"/>
                </a:ext>
              </a:extLst>
            </p:cNvPr>
            <p:cNvSpPr>
              <a:spLocks/>
            </p:cNvSpPr>
            <p:nvPr userDrawn="1"/>
          </p:nvSpPr>
          <p:spPr bwMode="auto">
            <a:xfrm>
              <a:off x="3704399" y="2173640"/>
              <a:ext cx="1533525" cy="1533525"/>
            </a:xfrm>
            <a:custGeom>
              <a:avLst/>
              <a:gdLst>
                <a:gd name="T0" fmla="*/ 241 w 483"/>
                <a:gd name="T1" fmla="*/ 483 h 483"/>
                <a:gd name="T2" fmla="*/ 0 w 483"/>
                <a:gd name="T3" fmla="*/ 241 h 483"/>
                <a:gd name="T4" fmla="*/ 241 w 483"/>
                <a:gd name="T5" fmla="*/ 0 h 483"/>
                <a:gd name="T6" fmla="*/ 241 w 483"/>
                <a:gd name="T7" fmla="*/ 40 h 483"/>
                <a:gd name="T8" fmla="*/ 40 w 483"/>
                <a:gd name="T9" fmla="*/ 241 h 483"/>
                <a:gd name="T10" fmla="*/ 241 w 483"/>
                <a:gd name="T11" fmla="*/ 443 h 483"/>
                <a:gd name="T12" fmla="*/ 443 w 483"/>
                <a:gd name="T13" fmla="*/ 241 h 483"/>
                <a:gd name="T14" fmla="*/ 483 w 483"/>
                <a:gd name="T15" fmla="*/ 241 h 483"/>
                <a:gd name="T16" fmla="*/ 241 w 483"/>
                <a:gd name="T17"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3" h="483">
                  <a:moveTo>
                    <a:pt x="241" y="483"/>
                  </a:moveTo>
                  <a:cubicBezTo>
                    <a:pt x="108" y="483"/>
                    <a:pt x="0" y="374"/>
                    <a:pt x="0" y="241"/>
                  </a:cubicBezTo>
                  <a:cubicBezTo>
                    <a:pt x="0" y="108"/>
                    <a:pt x="108" y="0"/>
                    <a:pt x="241" y="0"/>
                  </a:cubicBezTo>
                  <a:cubicBezTo>
                    <a:pt x="241" y="40"/>
                    <a:pt x="241" y="40"/>
                    <a:pt x="241" y="40"/>
                  </a:cubicBezTo>
                  <a:cubicBezTo>
                    <a:pt x="131" y="40"/>
                    <a:pt x="40" y="130"/>
                    <a:pt x="40" y="241"/>
                  </a:cubicBezTo>
                  <a:cubicBezTo>
                    <a:pt x="40" y="352"/>
                    <a:pt x="131" y="443"/>
                    <a:pt x="241" y="443"/>
                  </a:cubicBezTo>
                  <a:cubicBezTo>
                    <a:pt x="352" y="443"/>
                    <a:pt x="443" y="352"/>
                    <a:pt x="443" y="241"/>
                  </a:cubicBezTo>
                  <a:cubicBezTo>
                    <a:pt x="483" y="241"/>
                    <a:pt x="483" y="241"/>
                    <a:pt x="483" y="241"/>
                  </a:cubicBezTo>
                  <a:cubicBezTo>
                    <a:pt x="483" y="374"/>
                    <a:pt x="375" y="483"/>
                    <a:pt x="241" y="48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TextBox 18">
              <a:extLst>
                <a:ext uri="{FF2B5EF4-FFF2-40B4-BE49-F238E27FC236}">
                  <a16:creationId xmlns:a16="http://schemas.microsoft.com/office/drawing/2014/main" id="{55E5AEDA-4C73-8846-A674-04E54206B589}"/>
                </a:ext>
              </a:extLst>
            </p:cNvPr>
            <p:cNvSpPr txBox="1"/>
            <p:nvPr/>
          </p:nvSpPr>
          <p:spPr>
            <a:xfrm>
              <a:off x="4509114" y="2074826"/>
              <a:ext cx="930702"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CA" sz="1400" b="1" i="0" u="none" strike="noStrike" cap="none" spc="0" normalizeH="0" baseline="0" dirty="0">
                  <a:ln>
                    <a:noFill/>
                  </a:ln>
                  <a:solidFill>
                    <a:srgbClr val="528EF3"/>
                  </a:solidFill>
                  <a:effectLst/>
                  <a:uFillTx/>
                  <a:latin typeface="Calibri"/>
                  <a:ea typeface="Calibri"/>
                  <a:cs typeface="Calibri"/>
                  <a:sym typeface="Calibri"/>
                </a:rPr>
                <a:t>Availability</a:t>
              </a:r>
            </a:p>
          </p:txBody>
        </p:sp>
      </p:grpSp>
      <p:pic>
        <p:nvPicPr>
          <p:cNvPr id="22" name="beep2.aif">
            <a:hlinkClick r:id="" action="ppaction://media"/>
            <a:extLst>
              <a:ext uri="{FF2B5EF4-FFF2-40B4-BE49-F238E27FC236}">
                <a16:creationId xmlns:a16="http://schemas.microsoft.com/office/drawing/2014/main" id="{D827DB46-C1E4-2648-A5A1-BF0311953A60}"/>
              </a:ext>
              <a:ext uri="{C183D7F6-B498-43B3-948B-1728B52AA6E4}">
                <adec:decorative xmlns:adec="http://schemas.microsoft.com/office/drawing/2017/decorative" val="1"/>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3605149" y="5124960"/>
            <a:ext cx="812800" cy="812800"/>
          </a:xfrm>
          <a:prstGeom prst="rect">
            <a:avLst/>
          </a:prstGeom>
        </p:spPr>
      </p:pic>
      <p:grpSp>
        <p:nvGrpSpPr>
          <p:cNvPr id="18" name="Group 17" descr="Availability arc">
            <a:extLst>
              <a:ext uri="{FF2B5EF4-FFF2-40B4-BE49-F238E27FC236}">
                <a16:creationId xmlns:a16="http://schemas.microsoft.com/office/drawing/2014/main" id="{BCFC17AB-6307-BA40-BF9C-57C6999366AA}"/>
              </a:ext>
            </a:extLst>
          </p:cNvPr>
          <p:cNvGrpSpPr/>
          <p:nvPr/>
        </p:nvGrpSpPr>
        <p:grpSpPr>
          <a:xfrm>
            <a:off x="3855986" y="2226989"/>
            <a:ext cx="1708963" cy="719246"/>
            <a:chOff x="3855986" y="2226989"/>
            <a:chExt cx="1708963" cy="719246"/>
          </a:xfrm>
        </p:grpSpPr>
        <p:sp>
          <p:nvSpPr>
            <p:cNvPr id="11" name="Freeform 6">
              <a:extLst>
                <a:ext uri="{FF2B5EF4-FFF2-40B4-BE49-F238E27FC236}">
                  <a16:creationId xmlns:a16="http://schemas.microsoft.com/office/drawing/2014/main" id="{3AD1B2B3-64F4-B747-BD6A-8B493CEC2BFE}"/>
                </a:ext>
              </a:extLst>
            </p:cNvPr>
            <p:cNvSpPr>
              <a:spLocks/>
            </p:cNvSpPr>
            <p:nvPr userDrawn="1"/>
          </p:nvSpPr>
          <p:spPr bwMode="auto">
            <a:xfrm>
              <a:off x="3855986" y="2334235"/>
              <a:ext cx="612000" cy="612000"/>
            </a:xfrm>
            <a:custGeom>
              <a:avLst/>
              <a:gdLst>
                <a:gd name="T0" fmla="*/ 40 w 192"/>
                <a:gd name="T1" fmla="*/ 192 h 192"/>
                <a:gd name="T2" fmla="*/ 0 w 192"/>
                <a:gd name="T3" fmla="*/ 192 h 192"/>
                <a:gd name="T4" fmla="*/ 192 w 192"/>
                <a:gd name="T5" fmla="*/ 0 h 192"/>
                <a:gd name="T6" fmla="*/ 192 w 192"/>
                <a:gd name="T7" fmla="*/ 40 h 192"/>
                <a:gd name="T8" fmla="*/ 40 w 192"/>
                <a:gd name="T9" fmla="*/ 192 h 192"/>
              </a:gdLst>
              <a:ahLst/>
              <a:cxnLst>
                <a:cxn ang="0">
                  <a:pos x="T0" y="T1"/>
                </a:cxn>
                <a:cxn ang="0">
                  <a:pos x="T2" y="T3"/>
                </a:cxn>
                <a:cxn ang="0">
                  <a:pos x="T4" y="T5"/>
                </a:cxn>
                <a:cxn ang="0">
                  <a:pos x="T6" y="T7"/>
                </a:cxn>
                <a:cxn ang="0">
                  <a:pos x="T8" y="T9"/>
                </a:cxn>
              </a:cxnLst>
              <a:rect l="0" t="0" r="r" b="b"/>
              <a:pathLst>
                <a:path w="192" h="192">
                  <a:moveTo>
                    <a:pt x="40" y="192"/>
                  </a:moveTo>
                  <a:cubicBezTo>
                    <a:pt x="0" y="192"/>
                    <a:pt x="0" y="192"/>
                    <a:pt x="0" y="192"/>
                  </a:cubicBezTo>
                  <a:cubicBezTo>
                    <a:pt x="0" y="86"/>
                    <a:pt x="86" y="0"/>
                    <a:pt x="192" y="0"/>
                  </a:cubicBezTo>
                  <a:cubicBezTo>
                    <a:pt x="192" y="40"/>
                    <a:pt x="192" y="40"/>
                    <a:pt x="192" y="40"/>
                  </a:cubicBezTo>
                  <a:cubicBezTo>
                    <a:pt x="108" y="40"/>
                    <a:pt x="40" y="108"/>
                    <a:pt x="40" y="19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TextBox 20">
              <a:extLst>
                <a:ext uri="{FF2B5EF4-FFF2-40B4-BE49-F238E27FC236}">
                  <a16:creationId xmlns:a16="http://schemas.microsoft.com/office/drawing/2014/main" id="{C8EC3B5E-7500-F046-A37B-EBA2CBDD7343}"/>
                </a:ext>
              </a:extLst>
            </p:cNvPr>
            <p:cNvSpPr txBox="1"/>
            <p:nvPr/>
          </p:nvSpPr>
          <p:spPr>
            <a:xfrm>
              <a:off x="4505939" y="2226989"/>
              <a:ext cx="105901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CA" sz="1400" b="1" i="0" u="none" strike="noStrike" cap="none" spc="0" normalizeH="0" baseline="0" dirty="0" err="1">
                  <a:ln>
                    <a:noFill/>
                  </a:ln>
                  <a:solidFill>
                    <a:srgbClr val="AB3DC1"/>
                  </a:solidFill>
                  <a:effectLst/>
                  <a:uFillTx/>
                  <a:latin typeface="Calibri"/>
                  <a:ea typeface="Calibri"/>
                  <a:cs typeface="Calibri"/>
                  <a:sym typeface="Calibri"/>
                </a:rPr>
                <a:t>Afforability</a:t>
              </a:r>
              <a:endParaRPr kumimoji="0" lang="en-CA" sz="1400" b="1" i="0" u="none" strike="noStrike" cap="none" spc="0" normalizeH="0" baseline="0" dirty="0">
                <a:ln>
                  <a:noFill/>
                </a:ln>
                <a:solidFill>
                  <a:srgbClr val="AB3DC1"/>
                </a:solidFill>
                <a:effectLst/>
                <a:uFillTx/>
                <a:latin typeface="Calibri"/>
                <a:ea typeface="Calibri"/>
                <a:cs typeface="Calibri"/>
                <a:sym typeface="Calibri"/>
              </a:endParaRPr>
            </a:p>
          </p:txBody>
        </p:sp>
      </p:grpSp>
      <p:pic>
        <p:nvPicPr>
          <p:cNvPr id="23" name="beep3.aif">
            <a:hlinkClick r:id="" action="ppaction://media"/>
            <a:extLst>
              <a:ext uri="{FF2B5EF4-FFF2-40B4-BE49-F238E27FC236}">
                <a16:creationId xmlns:a16="http://schemas.microsoft.com/office/drawing/2014/main" id="{22466BD0-0AFD-2649-8A26-817ACE69E75E}"/>
              </a:ext>
              <a:ext uri="{C183D7F6-B498-43B3-948B-1728B52AA6E4}">
                <adec:decorative xmlns:adec="http://schemas.microsoft.com/office/drawing/2017/decorative" val="1"/>
              </a:ext>
            </a:extLst>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4548440" y="5143909"/>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25">
                                            <p:bg/>
                                          </p:spTgt>
                                        </p:tgtEl>
                                        <p:attrNameLst>
                                          <p:attrName>style.visibility</p:attrName>
                                        </p:attrNameLst>
                                      </p:cBhvr>
                                      <p:to>
                                        <p:strVal val="visible"/>
                                      </p:to>
                                    </p:set>
                                    <p:animEffect transition="in" filter="dissolve">
                                      <p:cBhvr>
                                        <p:cTn id="7" dur="500"/>
                                        <p:tgtEl>
                                          <p:spTgt spid="225">
                                            <p:bg/>
                                          </p:spTgt>
                                        </p:tgtEl>
                                      </p:cBhvr>
                                    </p:animEffect>
                                  </p:childTnLst>
                                </p:cTn>
                              </p:par>
                              <p:par>
                                <p:cTn id="8" presetID="9" presetClass="entr" presetSubtype="0" fill="hold" grpId="1" nodeType="withEffect">
                                  <p:stCondLst>
                                    <p:cond delay="0"/>
                                  </p:stCondLst>
                                  <p:iterate>
                                    <p:tmAbs val="0"/>
                                  </p:iterate>
                                  <p:childTnLst>
                                    <p:set>
                                      <p:cBhvr>
                                        <p:cTn id="9" fill="hold"/>
                                        <p:tgtEl>
                                          <p:spTgt spid="225">
                                            <p:txEl>
                                              <p:pRg st="0" end="0"/>
                                            </p:txEl>
                                          </p:spTgt>
                                        </p:tgtEl>
                                        <p:attrNameLst>
                                          <p:attrName>style.visibility</p:attrName>
                                        </p:attrNameLst>
                                      </p:cBhvr>
                                      <p:to>
                                        <p:strVal val="visible"/>
                                      </p:to>
                                    </p:set>
                                    <p:animEffect transition="in" filter="dissolve">
                                      <p:cBhvr>
                                        <p:cTn id="10" dur="500"/>
                                        <p:tgtEl>
                                          <p:spTgt spid="225">
                                            <p:txEl>
                                              <p:pRg st="0" end="0"/>
                                            </p:txEl>
                                          </p:spTgt>
                                        </p:tgtEl>
                                      </p:cBhvr>
                                    </p:animEffect>
                                  </p:childTnLst>
                                </p:cTn>
                              </p:par>
                              <p:par>
                                <p:cTn id="11" presetID="1" presetClass="mediacall" presetSubtype="0" fill="hold" nodeType="withEffect">
                                  <p:stCondLst>
                                    <p:cond delay="0"/>
                                  </p:stCondLst>
                                  <p:childTnLst>
                                    <p:cmd type="call" cmd="playFrom(0.0)">
                                      <p:cBhvr>
                                        <p:cTn id="12" dur="538" fill="hold"/>
                                        <p:tgtEl>
                                          <p:spTgt spid="20"/>
                                        </p:tgtEl>
                                      </p:cBhvr>
                                    </p:cmd>
                                  </p:childTnLst>
                                </p:cTn>
                              </p:par>
                              <p:par>
                                <p:cTn id="13" presetID="9"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25">
                                            <p:txEl>
                                              <p:pRg st="1" end="1"/>
                                            </p:txEl>
                                          </p:spTgt>
                                        </p:tgtEl>
                                        <p:attrNameLst>
                                          <p:attrName>style.visibility</p:attrName>
                                        </p:attrNameLst>
                                      </p:cBhvr>
                                      <p:to>
                                        <p:strVal val="visible"/>
                                      </p:to>
                                    </p:set>
                                    <p:animEffect transition="in" filter="dissolve">
                                      <p:cBhvr>
                                        <p:cTn id="20" dur="500"/>
                                        <p:tgtEl>
                                          <p:spTgt spid="225">
                                            <p:txEl>
                                              <p:pRg st="1" end="1"/>
                                            </p:txEl>
                                          </p:spTgt>
                                        </p:tgtEl>
                                      </p:cBhvr>
                                    </p:animEffect>
                                  </p:childTnLst>
                                </p:cTn>
                              </p:par>
                              <p:par>
                                <p:cTn id="21" presetID="1" presetClass="mediacall" presetSubtype="0" fill="hold" nodeType="withEffect">
                                  <p:stCondLst>
                                    <p:cond delay="0"/>
                                  </p:stCondLst>
                                  <p:childTnLst>
                                    <p:cmd type="call" cmd="playFrom(0.0)">
                                      <p:cBhvr>
                                        <p:cTn id="22" dur="413" fill="hold"/>
                                        <p:tgtEl>
                                          <p:spTgt spid="22"/>
                                        </p:tgtEl>
                                      </p:cBhvr>
                                    </p:cmd>
                                  </p:childTnLst>
                                </p:cTn>
                              </p:par>
                              <p:par>
                                <p:cTn id="23" presetID="9"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dissolv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1" nodeType="clickEffect">
                                  <p:stCondLst>
                                    <p:cond delay="0"/>
                                  </p:stCondLst>
                                  <p:iterate>
                                    <p:tmAbs val="0"/>
                                  </p:iterate>
                                  <p:childTnLst>
                                    <p:set>
                                      <p:cBhvr>
                                        <p:cTn id="29" fill="hold"/>
                                        <p:tgtEl>
                                          <p:spTgt spid="225">
                                            <p:txEl>
                                              <p:pRg st="2" end="2"/>
                                            </p:txEl>
                                          </p:spTgt>
                                        </p:tgtEl>
                                        <p:attrNameLst>
                                          <p:attrName>style.visibility</p:attrName>
                                        </p:attrNameLst>
                                      </p:cBhvr>
                                      <p:to>
                                        <p:strVal val="visible"/>
                                      </p:to>
                                    </p:set>
                                    <p:animEffect transition="in" filter="dissolve">
                                      <p:cBhvr>
                                        <p:cTn id="30" dur="500"/>
                                        <p:tgtEl>
                                          <p:spTgt spid="225">
                                            <p:txEl>
                                              <p:pRg st="2" end="2"/>
                                            </p:txEl>
                                          </p:spTgt>
                                        </p:tgtEl>
                                      </p:cBhvr>
                                    </p:animEffect>
                                  </p:childTnLst>
                                </p:cTn>
                              </p:par>
                              <p:par>
                                <p:cTn id="31" presetID="1" presetClass="mediacall" presetSubtype="0" fill="hold" nodeType="withEffect">
                                  <p:stCondLst>
                                    <p:cond delay="0"/>
                                  </p:stCondLst>
                                  <p:childTnLst>
                                    <p:cmd type="call" cmd="playFrom(0.0)">
                                      <p:cBhvr>
                                        <p:cTn id="32" dur="545" fill="hold"/>
                                        <p:tgtEl>
                                          <p:spTgt spid="23"/>
                                        </p:tgtEl>
                                      </p:cBhvr>
                                    </p:cmd>
                                  </p:childTnLst>
                                </p:cTn>
                              </p:par>
                              <p:par>
                                <p:cTn id="33" presetID="9"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dissolv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20"/>
                </p:tgtEl>
              </p:cMediaNode>
            </p:audio>
            <p:audio>
              <p:cMediaNode vol="80000">
                <p:cTn id="37" fill="hold" display="0">
                  <p:stCondLst>
                    <p:cond delay="indefinite"/>
                  </p:stCondLst>
                  <p:endCondLst>
                    <p:cond evt="onStopAudio" delay="0">
                      <p:tgtEl>
                        <p:sldTgt/>
                      </p:tgtEl>
                    </p:cond>
                  </p:endCondLst>
                </p:cTn>
                <p:tgtEl>
                  <p:spTgt spid="22"/>
                </p:tgtEl>
              </p:cMediaNode>
            </p:audio>
            <p:audio>
              <p:cMediaNode vol="80000">
                <p:cTn id="38" fill="hold" display="0">
                  <p:stCondLst>
                    <p:cond delay="indefinite"/>
                  </p:stCondLst>
                  <p:endCondLst>
                    <p:cond evt="onStopAudio" delay="0">
                      <p:tgtEl>
                        <p:sldTgt/>
                      </p:tgtEl>
                    </p:cond>
                  </p:endCondLst>
                </p:cTn>
                <p:tgtEl>
                  <p:spTgt spid="23"/>
                </p:tgtEl>
              </p:cMediaNode>
            </p:audio>
          </p:childTnLst>
        </p:cTn>
      </p:par>
    </p:tnLst>
    <p:bldLst>
      <p:bldP spid="225" grpId="1" uiExpand="1" build="p"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Shape 230"/>
          <p:cNvSpPr>
            <a:spLocks noGrp="1"/>
          </p:cNvSpPr>
          <p:nvPr>
            <p:ph type="title"/>
          </p:nvPr>
        </p:nvSpPr>
        <p:spPr>
          <a:xfrm>
            <a:off x="762000" y="361950"/>
            <a:ext cx="7620000" cy="1063229"/>
          </a:xfrm>
          <a:prstGeom prst="rect">
            <a:avLst/>
          </a:prstGeom>
        </p:spPr>
        <p:txBody>
          <a:bodyPr/>
          <a:lstStyle>
            <a:lvl1pPr defTabSz="850391">
              <a:defRPr sz="3200"/>
            </a:lvl1pPr>
          </a:lstStyle>
          <a:p>
            <a:r>
              <a:rPr dirty="0"/>
              <a:t>Smart City </a:t>
            </a:r>
            <a:r>
              <a:rPr lang="en-US" dirty="0"/>
              <a:t>Design</a:t>
            </a:r>
            <a:endParaRPr dirty="0"/>
          </a:p>
        </p:txBody>
      </p:sp>
      <p:sp>
        <p:nvSpPr>
          <p:cNvPr id="231" name="Shape 231"/>
          <p:cNvSpPr>
            <a:spLocks noGrp="1"/>
          </p:cNvSpPr>
          <p:nvPr>
            <p:ph type="body" idx="1"/>
          </p:nvPr>
        </p:nvSpPr>
        <p:spPr>
          <a:xfrm>
            <a:off x="647700" y="1123950"/>
            <a:ext cx="7848600" cy="2895600"/>
          </a:xfrm>
          <a:prstGeom prst="rect">
            <a:avLst/>
          </a:prstGeom>
        </p:spPr>
        <p:txBody>
          <a:bodyPr/>
          <a:lstStyle/>
          <a:p>
            <a:pPr marL="0" indent="0" algn="ctr">
              <a:buSzTx/>
              <a:buNone/>
              <a:defRPr sz="2800"/>
            </a:pPr>
            <a:r>
              <a:rPr dirty="0"/>
              <a:t>Questioning status quo, advocating for equality, and closing the </a:t>
            </a:r>
            <a:r>
              <a:rPr dirty="0">
                <a:solidFill>
                  <a:srgbClr val="FFF0D1"/>
                </a:solidFill>
              </a:rPr>
              <a:t>digital divide </a:t>
            </a:r>
            <a:r>
              <a:rPr dirty="0"/>
              <a:t>will </a:t>
            </a:r>
            <a:r>
              <a:rPr dirty="0">
                <a:solidFill>
                  <a:srgbClr val="F2F2F2"/>
                </a:solidFill>
              </a:rPr>
              <a:t>achieve</a:t>
            </a:r>
            <a:r>
              <a:rPr dirty="0"/>
              <a:t> what goals…</a:t>
            </a:r>
            <a:r>
              <a:rPr lang="en-US" dirty="0"/>
              <a:t>.</a:t>
            </a:r>
            <a:endParaRPr dirty="0"/>
          </a:p>
        </p:txBody>
      </p:sp>
      <p:sp>
        <p:nvSpPr>
          <p:cNvPr id="2" name="TextBox 1">
            <a:extLst>
              <a:ext uri="{FF2B5EF4-FFF2-40B4-BE49-F238E27FC236}">
                <a16:creationId xmlns:a16="http://schemas.microsoft.com/office/drawing/2014/main" id="{1422773F-D075-684B-AB99-7316C411244C}"/>
              </a:ext>
            </a:extLst>
          </p:cNvPr>
          <p:cNvSpPr txBox="1"/>
          <p:nvPr/>
        </p:nvSpPr>
        <p:spPr>
          <a:xfrm>
            <a:off x="8015290" y="2517907"/>
            <a:ext cx="259043"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CA" sz="2800" b="0" i="0" u="none" strike="noStrike" cap="none" spc="0" normalizeH="0" baseline="0" dirty="0">
                <a:ln>
                  <a:noFill/>
                </a:ln>
                <a:solidFill>
                  <a:schemeClr val="bg1"/>
                </a:solidFill>
                <a:effectLst/>
                <a:uFillTx/>
                <a:latin typeface="Calibri"/>
                <a:ea typeface="Calibri"/>
                <a:cs typeface="Calibri"/>
                <a:sym typeface="Calibri"/>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60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p:cNvSpPr>
          <p:nvPr>
            <p:ph type="title"/>
          </p:nvPr>
        </p:nvSpPr>
        <p:spPr>
          <a:xfrm>
            <a:off x="762000" y="361950"/>
            <a:ext cx="7620000" cy="1063229"/>
          </a:xfrm>
          <a:prstGeom prst="rect">
            <a:avLst/>
          </a:prstGeom>
        </p:spPr>
        <p:txBody>
          <a:bodyPr/>
          <a:lstStyle>
            <a:lvl1pPr defTabSz="850391">
              <a:defRPr sz="3200"/>
            </a:lvl1pPr>
          </a:lstStyle>
          <a:p>
            <a:r>
              <a:rPr dirty="0"/>
              <a:t>Business Goals</a:t>
            </a:r>
          </a:p>
        </p:txBody>
      </p:sp>
      <p:sp>
        <p:nvSpPr>
          <p:cNvPr id="236" name="Shape 236"/>
          <p:cNvSpPr>
            <a:spLocks noGrp="1"/>
          </p:cNvSpPr>
          <p:nvPr>
            <p:ph type="body" idx="1"/>
          </p:nvPr>
        </p:nvSpPr>
        <p:spPr>
          <a:xfrm>
            <a:off x="762000" y="1425178"/>
            <a:ext cx="6419593" cy="3448051"/>
          </a:xfrm>
          <a:prstGeom prst="rect">
            <a:avLst/>
          </a:prstGeom>
        </p:spPr>
        <p:txBody>
          <a:bodyPr>
            <a:normAutofit/>
          </a:bodyPr>
          <a:lstStyle/>
          <a:p>
            <a:pPr marL="342900" indent="-342900">
              <a:lnSpc>
                <a:spcPct val="120000"/>
              </a:lnSpc>
              <a:buFontTx/>
              <a:buAutoNum type="arabicPeriod"/>
              <a:defRPr sz="2100"/>
            </a:pPr>
            <a:r>
              <a:rPr dirty="0"/>
              <a:t>Reach new markets</a:t>
            </a:r>
            <a:endParaRPr sz="900" dirty="0"/>
          </a:p>
          <a:p>
            <a:pPr marL="342900" indent="-342900">
              <a:lnSpc>
                <a:spcPct val="120000"/>
              </a:lnSpc>
              <a:buFontTx/>
              <a:buAutoNum type="arabicPeriod"/>
              <a:defRPr sz="2100"/>
            </a:pPr>
            <a:r>
              <a:rPr dirty="0"/>
              <a:t>Maximize employee engagement and productivity</a:t>
            </a:r>
            <a:endParaRPr sz="900" dirty="0"/>
          </a:p>
          <a:p>
            <a:pPr marL="342900" indent="-342900">
              <a:lnSpc>
                <a:spcPct val="120000"/>
              </a:lnSpc>
              <a:buFontTx/>
              <a:buAutoNum type="arabicPeriod"/>
              <a:defRPr sz="2100"/>
            </a:pPr>
            <a:r>
              <a:rPr dirty="0"/>
              <a:t>Provision high quality products and services</a:t>
            </a:r>
            <a:endParaRPr sz="900" dirty="0"/>
          </a:p>
          <a:p>
            <a:pPr marL="342900" indent="-342900">
              <a:lnSpc>
                <a:spcPct val="120000"/>
              </a:lnSpc>
              <a:buFontTx/>
              <a:buAutoNum type="arabicPeriod"/>
              <a:defRPr sz="2100"/>
            </a:pPr>
            <a:r>
              <a:rPr dirty="0"/>
              <a:t>Improve supply chain management</a:t>
            </a:r>
            <a:endParaRPr sz="900" dirty="0"/>
          </a:p>
          <a:p>
            <a:pPr marL="342900" indent="-342900">
              <a:lnSpc>
                <a:spcPct val="120000"/>
              </a:lnSpc>
              <a:buFontTx/>
              <a:buAutoNum type="arabicPeriod"/>
              <a:defRPr sz="2100"/>
            </a:pPr>
            <a:r>
              <a:rPr dirty="0"/>
              <a:t>Build partner and community relations</a:t>
            </a:r>
            <a:endParaRPr sz="900" dirty="0"/>
          </a:p>
          <a:p>
            <a:pPr marL="342900" indent="-342900">
              <a:lnSpc>
                <a:spcPct val="120000"/>
              </a:lnSpc>
              <a:buFontTx/>
              <a:buAutoNum type="arabicPeriod"/>
              <a:defRPr sz="2100"/>
            </a:pPr>
            <a:r>
              <a:rPr dirty="0"/>
              <a:t>Minimize risk of legal action</a:t>
            </a:r>
            <a:endParaRPr sz="900" dirty="0"/>
          </a:p>
        </p:txBody>
      </p:sp>
      <p:grpSp>
        <p:nvGrpSpPr>
          <p:cNvPr id="44" name="Group 43">
            <a:extLst>
              <a:ext uri="{FF2B5EF4-FFF2-40B4-BE49-F238E27FC236}">
                <a16:creationId xmlns:a16="http://schemas.microsoft.com/office/drawing/2014/main" id="{073EC267-CB3F-CE42-AB0F-10FE42BA1968}"/>
              </a:ext>
              <a:ext uri="{C183D7F6-B498-43B3-948B-1728B52AA6E4}">
                <adec:decorative xmlns:adec="http://schemas.microsoft.com/office/drawing/2017/decorative" val="1"/>
              </a:ext>
            </a:extLst>
          </p:cNvPr>
          <p:cNvGrpSpPr/>
          <p:nvPr/>
        </p:nvGrpSpPr>
        <p:grpSpPr>
          <a:xfrm>
            <a:off x="6703384" y="2710299"/>
            <a:ext cx="688649" cy="767632"/>
            <a:chOff x="6906584" y="2557899"/>
            <a:chExt cx="688649" cy="767632"/>
          </a:xfrm>
        </p:grpSpPr>
        <p:grpSp>
          <p:nvGrpSpPr>
            <p:cNvPr id="2" name="Group 1">
              <a:extLst>
                <a:ext uri="{FF2B5EF4-FFF2-40B4-BE49-F238E27FC236}">
                  <a16:creationId xmlns:a16="http://schemas.microsoft.com/office/drawing/2014/main" id="{F13F0A1C-39D9-6E41-8CAE-9C470AFB5D41}"/>
                </a:ext>
              </a:extLst>
            </p:cNvPr>
            <p:cNvGrpSpPr/>
            <p:nvPr/>
          </p:nvGrpSpPr>
          <p:grpSpPr>
            <a:xfrm>
              <a:off x="6906584" y="2557899"/>
              <a:ext cx="688649" cy="767632"/>
              <a:chOff x="6906584" y="2557899"/>
              <a:chExt cx="688649" cy="767632"/>
            </a:xfrm>
          </p:grpSpPr>
          <p:sp>
            <p:nvSpPr>
              <p:cNvPr id="16" name="Freeform 248">
                <a:extLst>
                  <a:ext uri="{FF2B5EF4-FFF2-40B4-BE49-F238E27FC236}">
                    <a16:creationId xmlns:a16="http://schemas.microsoft.com/office/drawing/2014/main" id="{374BD107-9738-3844-B1E1-3034A393448B}"/>
                  </a:ext>
                </a:extLst>
              </p:cNvPr>
              <p:cNvSpPr>
                <a:spLocks/>
              </p:cNvSpPr>
              <p:nvPr/>
            </p:nvSpPr>
            <p:spPr bwMode="auto">
              <a:xfrm>
                <a:off x="6906584" y="2557899"/>
                <a:ext cx="688649" cy="767632"/>
              </a:xfrm>
              <a:custGeom>
                <a:avLst/>
                <a:gdLst>
                  <a:gd name="T0" fmla="*/ 0 w 630"/>
                  <a:gd name="T1" fmla="*/ 182 h 727"/>
                  <a:gd name="T2" fmla="*/ 0 w 630"/>
                  <a:gd name="T3" fmla="*/ 546 h 727"/>
                  <a:gd name="T4" fmla="*/ 314 w 630"/>
                  <a:gd name="T5" fmla="*/ 727 h 727"/>
                  <a:gd name="T6" fmla="*/ 630 w 630"/>
                  <a:gd name="T7" fmla="*/ 546 h 727"/>
                  <a:gd name="T8" fmla="*/ 630 w 630"/>
                  <a:gd name="T9" fmla="*/ 182 h 727"/>
                  <a:gd name="T10" fmla="*/ 314 w 630"/>
                  <a:gd name="T11" fmla="*/ 0 h 727"/>
                  <a:gd name="T12" fmla="*/ 0 w 630"/>
                  <a:gd name="T13" fmla="*/ 182 h 727"/>
                </a:gdLst>
                <a:ahLst/>
                <a:cxnLst>
                  <a:cxn ang="0">
                    <a:pos x="T0" y="T1"/>
                  </a:cxn>
                  <a:cxn ang="0">
                    <a:pos x="T2" y="T3"/>
                  </a:cxn>
                  <a:cxn ang="0">
                    <a:pos x="T4" y="T5"/>
                  </a:cxn>
                  <a:cxn ang="0">
                    <a:pos x="T6" y="T7"/>
                  </a:cxn>
                  <a:cxn ang="0">
                    <a:pos x="T8" y="T9"/>
                  </a:cxn>
                  <a:cxn ang="0">
                    <a:pos x="T10" y="T11"/>
                  </a:cxn>
                  <a:cxn ang="0">
                    <a:pos x="T12" y="T13"/>
                  </a:cxn>
                </a:cxnLst>
                <a:rect l="0" t="0" r="r" b="b"/>
                <a:pathLst>
                  <a:path w="630" h="727">
                    <a:moveTo>
                      <a:pt x="0" y="182"/>
                    </a:moveTo>
                    <a:lnTo>
                      <a:pt x="0" y="546"/>
                    </a:lnTo>
                    <a:lnTo>
                      <a:pt x="314" y="727"/>
                    </a:lnTo>
                    <a:lnTo>
                      <a:pt x="630" y="546"/>
                    </a:lnTo>
                    <a:lnTo>
                      <a:pt x="630" y="182"/>
                    </a:lnTo>
                    <a:lnTo>
                      <a:pt x="314" y="0"/>
                    </a:lnTo>
                    <a:lnTo>
                      <a:pt x="0" y="182"/>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251">
                <a:extLst>
                  <a:ext uri="{FF2B5EF4-FFF2-40B4-BE49-F238E27FC236}">
                    <a16:creationId xmlns:a16="http://schemas.microsoft.com/office/drawing/2014/main" id="{C4DEE03D-825A-8E40-AB06-44531F815852}"/>
                  </a:ext>
                </a:extLst>
              </p:cNvPr>
              <p:cNvSpPr>
                <a:spLocks/>
              </p:cNvSpPr>
              <p:nvPr/>
            </p:nvSpPr>
            <p:spPr bwMode="auto">
              <a:xfrm>
                <a:off x="6956838" y="2625713"/>
                <a:ext cx="566223" cy="630366"/>
              </a:xfrm>
              <a:custGeom>
                <a:avLst/>
                <a:gdLst>
                  <a:gd name="T0" fmla="*/ 4 w 518"/>
                  <a:gd name="T1" fmla="*/ 446 h 597"/>
                  <a:gd name="T2" fmla="*/ 8 w 518"/>
                  <a:gd name="T3" fmla="*/ 446 h 597"/>
                  <a:gd name="T4" fmla="*/ 8 w 518"/>
                  <a:gd name="T5" fmla="*/ 154 h 597"/>
                  <a:gd name="T6" fmla="*/ 258 w 518"/>
                  <a:gd name="T7" fmla="*/ 10 h 597"/>
                  <a:gd name="T8" fmla="*/ 510 w 518"/>
                  <a:gd name="T9" fmla="*/ 154 h 597"/>
                  <a:gd name="T10" fmla="*/ 510 w 518"/>
                  <a:gd name="T11" fmla="*/ 444 h 597"/>
                  <a:gd name="T12" fmla="*/ 258 w 518"/>
                  <a:gd name="T13" fmla="*/ 587 h 597"/>
                  <a:gd name="T14" fmla="*/ 6 w 518"/>
                  <a:gd name="T15" fmla="*/ 442 h 597"/>
                  <a:gd name="T16" fmla="*/ 4 w 518"/>
                  <a:gd name="T17" fmla="*/ 446 h 597"/>
                  <a:gd name="T18" fmla="*/ 8 w 518"/>
                  <a:gd name="T19" fmla="*/ 446 h 597"/>
                  <a:gd name="T20" fmla="*/ 4 w 518"/>
                  <a:gd name="T21" fmla="*/ 446 h 597"/>
                  <a:gd name="T22" fmla="*/ 2 w 518"/>
                  <a:gd name="T23" fmla="*/ 450 h 597"/>
                  <a:gd name="T24" fmla="*/ 258 w 518"/>
                  <a:gd name="T25" fmla="*/ 597 h 597"/>
                  <a:gd name="T26" fmla="*/ 518 w 518"/>
                  <a:gd name="T27" fmla="*/ 448 h 597"/>
                  <a:gd name="T28" fmla="*/ 518 w 518"/>
                  <a:gd name="T29" fmla="*/ 150 h 597"/>
                  <a:gd name="T30" fmla="*/ 258 w 518"/>
                  <a:gd name="T31" fmla="*/ 0 h 597"/>
                  <a:gd name="T32" fmla="*/ 0 w 518"/>
                  <a:gd name="T33" fmla="*/ 150 h 597"/>
                  <a:gd name="T34" fmla="*/ 0 w 518"/>
                  <a:gd name="T35" fmla="*/ 448 h 597"/>
                  <a:gd name="T36" fmla="*/ 2 w 518"/>
                  <a:gd name="T37" fmla="*/ 450 h 597"/>
                  <a:gd name="T38" fmla="*/ 4 w 518"/>
                  <a:gd name="T39" fmla="*/ 446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8" h="597">
                    <a:moveTo>
                      <a:pt x="4" y="446"/>
                    </a:moveTo>
                    <a:lnTo>
                      <a:pt x="8" y="446"/>
                    </a:lnTo>
                    <a:lnTo>
                      <a:pt x="8" y="154"/>
                    </a:lnTo>
                    <a:lnTo>
                      <a:pt x="258" y="10"/>
                    </a:lnTo>
                    <a:lnTo>
                      <a:pt x="510" y="154"/>
                    </a:lnTo>
                    <a:lnTo>
                      <a:pt x="510" y="444"/>
                    </a:lnTo>
                    <a:lnTo>
                      <a:pt x="258" y="587"/>
                    </a:lnTo>
                    <a:lnTo>
                      <a:pt x="6" y="442"/>
                    </a:lnTo>
                    <a:lnTo>
                      <a:pt x="4" y="446"/>
                    </a:lnTo>
                    <a:lnTo>
                      <a:pt x="8" y="446"/>
                    </a:lnTo>
                    <a:lnTo>
                      <a:pt x="4" y="446"/>
                    </a:lnTo>
                    <a:lnTo>
                      <a:pt x="2" y="450"/>
                    </a:lnTo>
                    <a:lnTo>
                      <a:pt x="258" y="597"/>
                    </a:lnTo>
                    <a:lnTo>
                      <a:pt x="518" y="448"/>
                    </a:lnTo>
                    <a:lnTo>
                      <a:pt x="518" y="150"/>
                    </a:lnTo>
                    <a:lnTo>
                      <a:pt x="258" y="0"/>
                    </a:lnTo>
                    <a:lnTo>
                      <a:pt x="0" y="150"/>
                    </a:lnTo>
                    <a:lnTo>
                      <a:pt x="0" y="448"/>
                    </a:lnTo>
                    <a:lnTo>
                      <a:pt x="2" y="450"/>
                    </a:lnTo>
                    <a:lnTo>
                      <a:pt x="4" y="44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43" name="Picture 42" descr="shopping cart">
              <a:extLst>
                <a:ext uri="{FF2B5EF4-FFF2-40B4-BE49-F238E27FC236}">
                  <a16:creationId xmlns:a16="http://schemas.microsoft.com/office/drawing/2014/main" id="{E1AA2B5A-1B1F-8B48-B1E3-3F7B7ED27B80}"/>
                </a:ext>
              </a:extLst>
            </p:cNvPr>
            <p:cNvPicPr>
              <a:picLocks noChangeAspect="1"/>
            </p:cNvPicPr>
            <p:nvPr/>
          </p:nvPicPr>
          <p:blipFill>
            <a:blip r:embed="rId3">
              <a:duotone>
                <a:prstClr val="black"/>
                <a:schemeClr val="accent1">
                  <a:tint val="45000"/>
                  <a:satMod val="400000"/>
                </a:schemeClr>
              </a:duotone>
              <a:extLst/>
            </a:blip>
            <a:stretch>
              <a:fillRect/>
            </a:stretch>
          </p:blipFill>
          <p:spPr>
            <a:xfrm>
              <a:off x="7000350" y="2713190"/>
              <a:ext cx="464590" cy="464590"/>
            </a:xfrm>
            <a:prstGeom prst="rect">
              <a:avLst/>
            </a:prstGeom>
          </p:spPr>
        </p:pic>
      </p:grpSp>
      <p:grpSp>
        <p:nvGrpSpPr>
          <p:cNvPr id="40" name="Group 39">
            <a:extLst>
              <a:ext uri="{FF2B5EF4-FFF2-40B4-BE49-F238E27FC236}">
                <a16:creationId xmlns:a16="http://schemas.microsoft.com/office/drawing/2014/main" id="{1950F876-D082-C541-AE12-9A34C538F294}"/>
              </a:ext>
              <a:ext uri="{C183D7F6-B498-43B3-948B-1728B52AA6E4}">
                <adec:decorative xmlns:adec="http://schemas.microsoft.com/office/drawing/2017/decorative" val="1"/>
              </a:ext>
            </a:extLst>
          </p:cNvPr>
          <p:cNvGrpSpPr/>
          <p:nvPr/>
        </p:nvGrpSpPr>
        <p:grpSpPr>
          <a:xfrm>
            <a:off x="6240934" y="3330179"/>
            <a:ext cx="897082" cy="767632"/>
            <a:chOff x="6444134" y="3177779"/>
            <a:chExt cx="897082" cy="767632"/>
          </a:xfrm>
        </p:grpSpPr>
        <p:grpSp>
          <p:nvGrpSpPr>
            <p:cNvPr id="29" name="Group 28">
              <a:extLst>
                <a:ext uri="{FF2B5EF4-FFF2-40B4-BE49-F238E27FC236}">
                  <a16:creationId xmlns:a16="http://schemas.microsoft.com/office/drawing/2014/main" id="{EDCF010C-DA7B-AD49-ACB7-0E0DA2B45D55}"/>
                </a:ext>
              </a:extLst>
            </p:cNvPr>
            <p:cNvGrpSpPr/>
            <p:nvPr/>
          </p:nvGrpSpPr>
          <p:grpSpPr>
            <a:xfrm>
              <a:off x="6543673" y="3177779"/>
              <a:ext cx="688649" cy="767632"/>
              <a:chOff x="6543673" y="3177779"/>
              <a:chExt cx="688649" cy="767632"/>
            </a:xfrm>
          </p:grpSpPr>
          <p:sp>
            <p:nvSpPr>
              <p:cNvPr id="5" name="Freeform 246">
                <a:extLst>
                  <a:ext uri="{FF2B5EF4-FFF2-40B4-BE49-F238E27FC236}">
                    <a16:creationId xmlns:a16="http://schemas.microsoft.com/office/drawing/2014/main" id="{BACC1E40-395C-FF43-BC55-1D84F4A87BDF}"/>
                  </a:ext>
                </a:extLst>
              </p:cNvPr>
              <p:cNvSpPr>
                <a:spLocks/>
              </p:cNvSpPr>
              <p:nvPr/>
            </p:nvSpPr>
            <p:spPr bwMode="auto">
              <a:xfrm>
                <a:off x="6543673" y="3177779"/>
                <a:ext cx="688649" cy="767632"/>
              </a:xfrm>
              <a:custGeom>
                <a:avLst/>
                <a:gdLst>
                  <a:gd name="T0" fmla="*/ 0 w 630"/>
                  <a:gd name="T1" fmla="*/ 182 h 727"/>
                  <a:gd name="T2" fmla="*/ 0 w 630"/>
                  <a:gd name="T3" fmla="*/ 546 h 727"/>
                  <a:gd name="T4" fmla="*/ 314 w 630"/>
                  <a:gd name="T5" fmla="*/ 727 h 727"/>
                  <a:gd name="T6" fmla="*/ 630 w 630"/>
                  <a:gd name="T7" fmla="*/ 546 h 727"/>
                  <a:gd name="T8" fmla="*/ 630 w 630"/>
                  <a:gd name="T9" fmla="*/ 182 h 727"/>
                  <a:gd name="T10" fmla="*/ 314 w 630"/>
                  <a:gd name="T11" fmla="*/ 0 h 727"/>
                  <a:gd name="T12" fmla="*/ 0 w 630"/>
                  <a:gd name="T13" fmla="*/ 182 h 727"/>
                </a:gdLst>
                <a:ahLst/>
                <a:cxnLst>
                  <a:cxn ang="0">
                    <a:pos x="T0" y="T1"/>
                  </a:cxn>
                  <a:cxn ang="0">
                    <a:pos x="T2" y="T3"/>
                  </a:cxn>
                  <a:cxn ang="0">
                    <a:pos x="T4" y="T5"/>
                  </a:cxn>
                  <a:cxn ang="0">
                    <a:pos x="T6" y="T7"/>
                  </a:cxn>
                  <a:cxn ang="0">
                    <a:pos x="T8" y="T9"/>
                  </a:cxn>
                  <a:cxn ang="0">
                    <a:pos x="T10" y="T11"/>
                  </a:cxn>
                  <a:cxn ang="0">
                    <a:pos x="T12" y="T13"/>
                  </a:cxn>
                </a:cxnLst>
                <a:rect l="0" t="0" r="r" b="b"/>
                <a:pathLst>
                  <a:path w="630" h="727">
                    <a:moveTo>
                      <a:pt x="0" y="182"/>
                    </a:moveTo>
                    <a:lnTo>
                      <a:pt x="0" y="546"/>
                    </a:lnTo>
                    <a:lnTo>
                      <a:pt x="314" y="727"/>
                    </a:lnTo>
                    <a:lnTo>
                      <a:pt x="630" y="546"/>
                    </a:lnTo>
                    <a:lnTo>
                      <a:pt x="630" y="182"/>
                    </a:lnTo>
                    <a:lnTo>
                      <a:pt x="314" y="0"/>
                    </a:lnTo>
                    <a:lnTo>
                      <a:pt x="0" y="18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249">
                <a:extLst>
                  <a:ext uri="{FF2B5EF4-FFF2-40B4-BE49-F238E27FC236}">
                    <a16:creationId xmlns:a16="http://schemas.microsoft.com/office/drawing/2014/main" id="{9170F493-E9A2-654C-B508-84CBA6E6C957}"/>
                  </a:ext>
                </a:extLst>
              </p:cNvPr>
              <p:cNvSpPr>
                <a:spLocks/>
              </p:cNvSpPr>
              <p:nvPr/>
            </p:nvSpPr>
            <p:spPr bwMode="auto">
              <a:xfrm>
                <a:off x="6604886" y="3247468"/>
                <a:ext cx="566222" cy="630366"/>
              </a:xfrm>
              <a:custGeom>
                <a:avLst/>
                <a:gdLst>
                  <a:gd name="T0" fmla="*/ 4 w 518"/>
                  <a:gd name="T1" fmla="*/ 446 h 597"/>
                  <a:gd name="T2" fmla="*/ 8 w 518"/>
                  <a:gd name="T3" fmla="*/ 446 h 597"/>
                  <a:gd name="T4" fmla="*/ 8 w 518"/>
                  <a:gd name="T5" fmla="*/ 154 h 597"/>
                  <a:gd name="T6" fmla="*/ 258 w 518"/>
                  <a:gd name="T7" fmla="*/ 10 h 597"/>
                  <a:gd name="T8" fmla="*/ 510 w 518"/>
                  <a:gd name="T9" fmla="*/ 154 h 597"/>
                  <a:gd name="T10" fmla="*/ 510 w 518"/>
                  <a:gd name="T11" fmla="*/ 444 h 597"/>
                  <a:gd name="T12" fmla="*/ 258 w 518"/>
                  <a:gd name="T13" fmla="*/ 587 h 597"/>
                  <a:gd name="T14" fmla="*/ 6 w 518"/>
                  <a:gd name="T15" fmla="*/ 442 h 597"/>
                  <a:gd name="T16" fmla="*/ 4 w 518"/>
                  <a:gd name="T17" fmla="*/ 446 h 597"/>
                  <a:gd name="T18" fmla="*/ 8 w 518"/>
                  <a:gd name="T19" fmla="*/ 446 h 597"/>
                  <a:gd name="T20" fmla="*/ 4 w 518"/>
                  <a:gd name="T21" fmla="*/ 446 h 597"/>
                  <a:gd name="T22" fmla="*/ 2 w 518"/>
                  <a:gd name="T23" fmla="*/ 450 h 597"/>
                  <a:gd name="T24" fmla="*/ 258 w 518"/>
                  <a:gd name="T25" fmla="*/ 597 h 597"/>
                  <a:gd name="T26" fmla="*/ 518 w 518"/>
                  <a:gd name="T27" fmla="*/ 448 h 597"/>
                  <a:gd name="T28" fmla="*/ 518 w 518"/>
                  <a:gd name="T29" fmla="*/ 150 h 597"/>
                  <a:gd name="T30" fmla="*/ 258 w 518"/>
                  <a:gd name="T31" fmla="*/ 0 h 597"/>
                  <a:gd name="T32" fmla="*/ 0 w 518"/>
                  <a:gd name="T33" fmla="*/ 150 h 597"/>
                  <a:gd name="T34" fmla="*/ 0 w 518"/>
                  <a:gd name="T35" fmla="*/ 448 h 597"/>
                  <a:gd name="T36" fmla="*/ 2 w 518"/>
                  <a:gd name="T37" fmla="*/ 450 h 597"/>
                  <a:gd name="T38" fmla="*/ 4 w 518"/>
                  <a:gd name="T39" fmla="*/ 446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8" h="597">
                    <a:moveTo>
                      <a:pt x="4" y="446"/>
                    </a:moveTo>
                    <a:lnTo>
                      <a:pt x="8" y="446"/>
                    </a:lnTo>
                    <a:lnTo>
                      <a:pt x="8" y="154"/>
                    </a:lnTo>
                    <a:lnTo>
                      <a:pt x="258" y="10"/>
                    </a:lnTo>
                    <a:lnTo>
                      <a:pt x="510" y="154"/>
                    </a:lnTo>
                    <a:lnTo>
                      <a:pt x="510" y="444"/>
                    </a:lnTo>
                    <a:lnTo>
                      <a:pt x="258" y="587"/>
                    </a:lnTo>
                    <a:lnTo>
                      <a:pt x="6" y="442"/>
                    </a:lnTo>
                    <a:lnTo>
                      <a:pt x="4" y="446"/>
                    </a:lnTo>
                    <a:lnTo>
                      <a:pt x="8" y="446"/>
                    </a:lnTo>
                    <a:lnTo>
                      <a:pt x="4" y="446"/>
                    </a:lnTo>
                    <a:lnTo>
                      <a:pt x="2" y="450"/>
                    </a:lnTo>
                    <a:lnTo>
                      <a:pt x="258" y="597"/>
                    </a:lnTo>
                    <a:lnTo>
                      <a:pt x="518" y="448"/>
                    </a:lnTo>
                    <a:lnTo>
                      <a:pt x="518" y="150"/>
                    </a:lnTo>
                    <a:lnTo>
                      <a:pt x="258" y="0"/>
                    </a:lnTo>
                    <a:lnTo>
                      <a:pt x="0" y="150"/>
                    </a:lnTo>
                    <a:lnTo>
                      <a:pt x="0" y="448"/>
                    </a:lnTo>
                    <a:lnTo>
                      <a:pt x="2" y="450"/>
                    </a:lnTo>
                    <a:lnTo>
                      <a:pt x="4" y="44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39" name="Picture 38" descr="gear with checkmark">
              <a:extLst>
                <a:ext uri="{FF2B5EF4-FFF2-40B4-BE49-F238E27FC236}">
                  <a16:creationId xmlns:a16="http://schemas.microsoft.com/office/drawing/2014/main" id="{9A82F126-F7A4-384B-A4E9-EE89A6F98FF9}"/>
                </a:ext>
              </a:extLst>
            </p:cNvPr>
            <p:cNvPicPr>
              <a:picLocks noChangeAspect="1"/>
            </p:cNvPicPr>
            <p:nvPr/>
          </p:nvPicPr>
          <p:blipFill>
            <a:blip r:embed="rId4"/>
            <a:stretch>
              <a:fillRect/>
            </a:stretch>
          </p:blipFill>
          <p:spPr>
            <a:xfrm>
              <a:off x="6444134" y="3322745"/>
              <a:ext cx="897082" cy="508347"/>
            </a:xfrm>
            <a:prstGeom prst="rect">
              <a:avLst/>
            </a:prstGeom>
          </p:spPr>
        </p:pic>
      </p:grpSp>
      <p:grpSp>
        <p:nvGrpSpPr>
          <p:cNvPr id="47" name="Group 46">
            <a:extLst>
              <a:ext uri="{FF2B5EF4-FFF2-40B4-BE49-F238E27FC236}">
                <a16:creationId xmlns:a16="http://schemas.microsoft.com/office/drawing/2014/main" id="{B66BDAA4-B69F-9644-A11C-FB47BAF11047}"/>
              </a:ext>
              <a:ext uri="{C183D7F6-B498-43B3-948B-1728B52AA6E4}">
                <adec:decorative xmlns:adec="http://schemas.microsoft.com/office/drawing/2017/decorative" val="1"/>
              </a:ext>
            </a:extLst>
          </p:cNvPr>
          <p:cNvGrpSpPr/>
          <p:nvPr/>
        </p:nvGrpSpPr>
        <p:grpSpPr>
          <a:xfrm>
            <a:off x="7066287" y="3330179"/>
            <a:ext cx="688649" cy="767632"/>
            <a:chOff x="7269487" y="3177779"/>
            <a:chExt cx="688649" cy="767632"/>
          </a:xfrm>
        </p:grpSpPr>
        <p:grpSp>
          <p:nvGrpSpPr>
            <p:cNvPr id="28" name="Group 27">
              <a:extLst>
                <a:ext uri="{FF2B5EF4-FFF2-40B4-BE49-F238E27FC236}">
                  <a16:creationId xmlns:a16="http://schemas.microsoft.com/office/drawing/2014/main" id="{21ACE09F-52CC-2D4C-9097-C924340EACA6}"/>
                </a:ext>
              </a:extLst>
            </p:cNvPr>
            <p:cNvGrpSpPr/>
            <p:nvPr/>
          </p:nvGrpSpPr>
          <p:grpSpPr>
            <a:xfrm>
              <a:off x="7269487" y="3177779"/>
              <a:ext cx="688649" cy="767632"/>
              <a:chOff x="7269487" y="3177779"/>
              <a:chExt cx="688649" cy="767632"/>
            </a:xfrm>
          </p:grpSpPr>
          <p:sp>
            <p:nvSpPr>
              <p:cNvPr id="7" name="Freeform 248">
                <a:extLst>
                  <a:ext uri="{FF2B5EF4-FFF2-40B4-BE49-F238E27FC236}">
                    <a16:creationId xmlns:a16="http://schemas.microsoft.com/office/drawing/2014/main" id="{E5A5583E-AC43-DB47-B29F-70DB4F27C999}"/>
                  </a:ext>
                </a:extLst>
              </p:cNvPr>
              <p:cNvSpPr>
                <a:spLocks/>
              </p:cNvSpPr>
              <p:nvPr/>
            </p:nvSpPr>
            <p:spPr bwMode="auto">
              <a:xfrm>
                <a:off x="7269487" y="3177779"/>
                <a:ext cx="688649" cy="767632"/>
              </a:xfrm>
              <a:custGeom>
                <a:avLst/>
                <a:gdLst>
                  <a:gd name="T0" fmla="*/ 0 w 630"/>
                  <a:gd name="T1" fmla="*/ 182 h 727"/>
                  <a:gd name="T2" fmla="*/ 0 w 630"/>
                  <a:gd name="T3" fmla="*/ 546 h 727"/>
                  <a:gd name="T4" fmla="*/ 314 w 630"/>
                  <a:gd name="T5" fmla="*/ 727 h 727"/>
                  <a:gd name="T6" fmla="*/ 630 w 630"/>
                  <a:gd name="T7" fmla="*/ 546 h 727"/>
                  <a:gd name="T8" fmla="*/ 630 w 630"/>
                  <a:gd name="T9" fmla="*/ 182 h 727"/>
                  <a:gd name="T10" fmla="*/ 314 w 630"/>
                  <a:gd name="T11" fmla="*/ 0 h 727"/>
                  <a:gd name="T12" fmla="*/ 0 w 630"/>
                  <a:gd name="T13" fmla="*/ 182 h 727"/>
                </a:gdLst>
                <a:ahLst/>
                <a:cxnLst>
                  <a:cxn ang="0">
                    <a:pos x="T0" y="T1"/>
                  </a:cxn>
                  <a:cxn ang="0">
                    <a:pos x="T2" y="T3"/>
                  </a:cxn>
                  <a:cxn ang="0">
                    <a:pos x="T4" y="T5"/>
                  </a:cxn>
                  <a:cxn ang="0">
                    <a:pos x="T6" y="T7"/>
                  </a:cxn>
                  <a:cxn ang="0">
                    <a:pos x="T8" y="T9"/>
                  </a:cxn>
                  <a:cxn ang="0">
                    <a:pos x="T10" y="T11"/>
                  </a:cxn>
                  <a:cxn ang="0">
                    <a:pos x="T12" y="T13"/>
                  </a:cxn>
                </a:cxnLst>
                <a:rect l="0" t="0" r="r" b="b"/>
                <a:pathLst>
                  <a:path w="630" h="727">
                    <a:moveTo>
                      <a:pt x="0" y="182"/>
                    </a:moveTo>
                    <a:lnTo>
                      <a:pt x="0" y="546"/>
                    </a:lnTo>
                    <a:lnTo>
                      <a:pt x="314" y="727"/>
                    </a:lnTo>
                    <a:lnTo>
                      <a:pt x="630" y="546"/>
                    </a:lnTo>
                    <a:lnTo>
                      <a:pt x="630" y="182"/>
                    </a:lnTo>
                    <a:lnTo>
                      <a:pt x="314" y="0"/>
                    </a:lnTo>
                    <a:lnTo>
                      <a:pt x="0" y="18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251">
                <a:extLst>
                  <a:ext uri="{FF2B5EF4-FFF2-40B4-BE49-F238E27FC236}">
                    <a16:creationId xmlns:a16="http://schemas.microsoft.com/office/drawing/2014/main" id="{ADC11F67-BB24-0741-A877-39BD748A0F46}"/>
                  </a:ext>
                </a:extLst>
              </p:cNvPr>
              <p:cNvSpPr>
                <a:spLocks/>
              </p:cNvSpPr>
              <p:nvPr/>
            </p:nvSpPr>
            <p:spPr bwMode="auto">
              <a:xfrm>
                <a:off x="7330700" y="3247468"/>
                <a:ext cx="566222" cy="630366"/>
              </a:xfrm>
              <a:custGeom>
                <a:avLst/>
                <a:gdLst>
                  <a:gd name="T0" fmla="*/ 4 w 518"/>
                  <a:gd name="T1" fmla="*/ 446 h 597"/>
                  <a:gd name="T2" fmla="*/ 8 w 518"/>
                  <a:gd name="T3" fmla="*/ 446 h 597"/>
                  <a:gd name="T4" fmla="*/ 8 w 518"/>
                  <a:gd name="T5" fmla="*/ 154 h 597"/>
                  <a:gd name="T6" fmla="*/ 258 w 518"/>
                  <a:gd name="T7" fmla="*/ 10 h 597"/>
                  <a:gd name="T8" fmla="*/ 510 w 518"/>
                  <a:gd name="T9" fmla="*/ 154 h 597"/>
                  <a:gd name="T10" fmla="*/ 510 w 518"/>
                  <a:gd name="T11" fmla="*/ 444 h 597"/>
                  <a:gd name="T12" fmla="*/ 258 w 518"/>
                  <a:gd name="T13" fmla="*/ 587 h 597"/>
                  <a:gd name="T14" fmla="*/ 6 w 518"/>
                  <a:gd name="T15" fmla="*/ 442 h 597"/>
                  <a:gd name="T16" fmla="*/ 4 w 518"/>
                  <a:gd name="T17" fmla="*/ 446 h 597"/>
                  <a:gd name="T18" fmla="*/ 8 w 518"/>
                  <a:gd name="T19" fmla="*/ 446 h 597"/>
                  <a:gd name="T20" fmla="*/ 4 w 518"/>
                  <a:gd name="T21" fmla="*/ 446 h 597"/>
                  <a:gd name="T22" fmla="*/ 2 w 518"/>
                  <a:gd name="T23" fmla="*/ 450 h 597"/>
                  <a:gd name="T24" fmla="*/ 258 w 518"/>
                  <a:gd name="T25" fmla="*/ 597 h 597"/>
                  <a:gd name="T26" fmla="*/ 518 w 518"/>
                  <a:gd name="T27" fmla="*/ 448 h 597"/>
                  <a:gd name="T28" fmla="*/ 518 w 518"/>
                  <a:gd name="T29" fmla="*/ 150 h 597"/>
                  <a:gd name="T30" fmla="*/ 258 w 518"/>
                  <a:gd name="T31" fmla="*/ 0 h 597"/>
                  <a:gd name="T32" fmla="*/ 0 w 518"/>
                  <a:gd name="T33" fmla="*/ 150 h 597"/>
                  <a:gd name="T34" fmla="*/ 0 w 518"/>
                  <a:gd name="T35" fmla="*/ 448 h 597"/>
                  <a:gd name="T36" fmla="*/ 2 w 518"/>
                  <a:gd name="T37" fmla="*/ 450 h 597"/>
                  <a:gd name="T38" fmla="*/ 4 w 518"/>
                  <a:gd name="T39" fmla="*/ 446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8" h="597">
                    <a:moveTo>
                      <a:pt x="4" y="446"/>
                    </a:moveTo>
                    <a:lnTo>
                      <a:pt x="8" y="446"/>
                    </a:lnTo>
                    <a:lnTo>
                      <a:pt x="8" y="154"/>
                    </a:lnTo>
                    <a:lnTo>
                      <a:pt x="258" y="10"/>
                    </a:lnTo>
                    <a:lnTo>
                      <a:pt x="510" y="154"/>
                    </a:lnTo>
                    <a:lnTo>
                      <a:pt x="510" y="444"/>
                    </a:lnTo>
                    <a:lnTo>
                      <a:pt x="258" y="587"/>
                    </a:lnTo>
                    <a:lnTo>
                      <a:pt x="6" y="442"/>
                    </a:lnTo>
                    <a:lnTo>
                      <a:pt x="4" y="446"/>
                    </a:lnTo>
                    <a:lnTo>
                      <a:pt x="8" y="446"/>
                    </a:lnTo>
                    <a:lnTo>
                      <a:pt x="4" y="446"/>
                    </a:lnTo>
                    <a:lnTo>
                      <a:pt x="2" y="450"/>
                    </a:lnTo>
                    <a:lnTo>
                      <a:pt x="258" y="597"/>
                    </a:lnTo>
                    <a:lnTo>
                      <a:pt x="518" y="448"/>
                    </a:lnTo>
                    <a:lnTo>
                      <a:pt x="518" y="150"/>
                    </a:lnTo>
                    <a:lnTo>
                      <a:pt x="258" y="0"/>
                    </a:lnTo>
                    <a:lnTo>
                      <a:pt x="0" y="150"/>
                    </a:lnTo>
                    <a:lnTo>
                      <a:pt x="0" y="448"/>
                    </a:lnTo>
                    <a:lnTo>
                      <a:pt x="2" y="450"/>
                    </a:lnTo>
                    <a:lnTo>
                      <a:pt x="4" y="44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46" name="Picture 45" descr="ribbon with crown badge">
              <a:extLst>
                <a:ext uri="{FF2B5EF4-FFF2-40B4-BE49-F238E27FC236}">
                  <a16:creationId xmlns:a16="http://schemas.microsoft.com/office/drawing/2014/main" id="{D16391BA-C56A-0045-9F47-ACFEB19842E0}"/>
                </a:ext>
              </a:extLst>
            </p:cNvPr>
            <p:cNvPicPr>
              <a:picLocks noChangeAspect="1"/>
            </p:cNvPicPr>
            <p:nvPr/>
          </p:nvPicPr>
          <p:blipFill>
            <a:blip r:embed="rId5"/>
            <a:stretch>
              <a:fillRect/>
            </a:stretch>
          </p:blipFill>
          <p:spPr>
            <a:xfrm>
              <a:off x="7376958" y="3332296"/>
              <a:ext cx="484788" cy="484788"/>
            </a:xfrm>
            <a:prstGeom prst="rect">
              <a:avLst/>
            </a:prstGeom>
          </p:spPr>
        </p:pic>
      </p:grpSp>
      <p:grpSp>
        <p:nvGrpSpPr>
          <p:cNvPr id="50" name="Group 49">
            <a:extLst>
              <a:ext uri="{FF2B5EF4-FFF2-40B4-BE49-F238E27FC236}">
                <a16:creationId xmlns:a16="http://schemas.microsoft.com/office/drawing/2014/main" id="{89F1D1BE-4752-1B40-8948-A06C35DAFA49}"/>
              </a:ext>
              <a:ext uri="{C183D7F6-B498-43B3-948B-1728B52AA6E4}">
                <adec:decorative xmlns:adec="http://schemas.microsoft.com/office/drawing/2017/decorative" val="1"/>
              </a:ext>
            </a:extLst>
          </p:cNvPr>
          <p:cNvGrpSpPr/>
          <p:nvPr/>
        </p:nvGrpSpPr>
        <p:grpSpPr>
          <a:xfrm>
            <a:off x="6703380" y="3932036"/>
            <a:ext cx="688649" cy="769743"/>
            <a:chOff x="6906580" y="3779636"/>
            <a:chExt cx="688649" cy="769743"/>
          </a:xfrm>
        </p:grpSpPr>
        <p:grpSp>
          <p:nvGrpSpPr>
            <p:cNvPr id="30" name="Group 29">
              <a:extLst>
                <a:ext uri="{FF2B5EF4-FFF2-40B4-BE49-F238E27FC236}">
                  <a16:creationId xmlns:a16="http://schemas.microsoft.com/office/drawing/2014/main" id="{D19CEDFA-B561-4C42-B4D1-40793C8DA8F4}"/>
                </a:ext>
              </a:extLst>
            </p:cNvPr>
            <p:cNvGrpSpPr/>
            <p:nvPr/>
          </p:nvGrpSpPr>
          <p:grpSpPr>
            <a:xfrm>
              <a:off x="6906580" y="3779636"/>
              <a:ext cx="688649" cy="769743"/>
              <a:chOff x="6906580" y="3779636"/>
              <a:chExt cx="688649" cy="769743"/>
            </a:xfrm>
          </p:grpSpPr>
          <p:sp>
            <p:nvSpPr>
              <p:cNvPr id="6" name="Freeform 247">
                <a:extLst>
                  <a:ext uri="{FF2B5EF4-FFF2-40B4-BE49-F238E27FC236}">
                    <a16:creationId xmlns:a16="http://schemas.microsoft.com/office/drawing/2014/main" id="{F6BC97C9-2109-914B-AF9E-CD02EB5402BB}"/>
                  </a:ext>
                </a:extLst>
              </p:cNvPr>
              <p:cNvSpPr>
                <a:spLocks/>
              </p:cNvSpPr>
              <p:nvPr/>
            </p:nvSpPr>
            <p:spPr bwMode="auto">
              <a:xfrm>
                <a:off x="6906580" y="3779636"/>
                <a:ext cx="688649" cy="769743"/>
              </a:xfrm>
              <a:custGeom>
                <a:avLst/>
                <a:gdLst>
                  <a:gd name="T0" fmla="*/ 0 w 630"/>
                  <a:gd name="T1" fmla="*/ 181 h 729"/>
                  <a:gd name="T2" fmla="*/ 0 w 630"/>
                  <a:gd name="T3" fmla="*/ 545 h 729"/>
                  <a:gd name="T4" fmla="*/ 314 w 630"/>
                  <a:gd name="T5" fmla="*/ 729 h 729"/>
                  <a:gd name="T6" fmla="*/ 630 w 630"/>
                  <a:gd name="T7" fmla="*/ 545 h 729"/>
                  <a:gd name="T8" fmla="*/ 630 w 630"/>
                  <a:gd name="T9" fmla="*/ 181 h 729"/>
                  <a:gd name="T10" fmla="*/ 314 w 630"/>
                  <a:gd name="T11" fmla="*/ 0 h 729"/>
                  <a:gd name="T12" fmla="*/ 0 w 630"/>
                  <a:gd name="T13" fmla="*/ 181 h 729"/>
                </a:gdLst>
                <a:ahLst/>
                <a:cxnLst>
                  <a:cxn ang="0">
                    <a:pos x="T0" y="T1"/>
                  </a:cxn>
                  <a:cxn ang="0">
                    <a:pos x="T2" y="T3"/>
                  </a:cxn>
                  <a:cxn ang="0">
                    <a:pos x="T4" y="T5"/>
                  </a:cxn>
                  <a:cxn ang="0">
                    <a:pos x="T6" y="T7"/>
                  </a:cxn>
                  <a:cxn ang="0">
                    <a:pos x="T8" y="T9"/>
                  </a:cxn>
                  <a:cxn ang="0">
                    <a:pos x="T10" y="T11"/>
                  </a:cxn>
                  <a:cxn ang="0">
                    <a:pos x="T12" y="T13"/>
                  </a:cxn>
                </a:cxnLst>
                <a:rect l="0" t="0" r="r" b="b"/>
                <a:pathLst>
                  <a:path w="630" h="729">
                    <a:moveTo>
                      <a:pt x="0" y="181"/>
                    </a:moveTo>
                    <a:lnTo>
                      <a:pt x="0" y="545"/>
                    </a:lnTo>
                    <a:lnTo>
                      <a:pt x="314" y="729"/>
                    </a:lnTo>
                    <a:lnTo>
                      <a:pt x="630" y="545"/>
                    </a:lnTo>
                    <a:lnTo>
                      <a:pt x="630" y="181"/>
                    </a:lnTo>
                    <a:lnTo>
                      <a:pt x="314" y="0"/>
                    </a:lnTo>
                    <a:lnTo>
                      <a:pt x="0" y="18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250">
                <a:extLst>
                  <a:ext uri="{FF2B5EF4-FFF2-40B4-BE49-F238E27FC236}">
                    <a16:creationId xmlns:a16="http://schemas.microsoft.com/office/drawing/2014/main" id="{578D8C97-1C49-8E48-A891-A2ACD2633524}"/>
                  </a:ext>
                </a:extLst>
              </p:cNvPr>
              <p:cNvSpPr>
                <a:spLocks/>
              </p:cNvSpPr>
              <p:nvPr/>
            </p:nvSpPr>
            <p:spPr bwMode="auto">
              <a:xfrm>
                <a:off x="6967793" y="3849324"/>
                <a:ext cx="566222" cy="630366"/>
              </a:xfrm>
              <a:custGeom>
                <a:avLst/>
                <a:gdLst>
                  <a:gd name="T0" fmla="*/ 4 w 518"/>
                  <a:gd name="T1" fmla="*/ 445 h 597"/>
                  <a:gd name="T2" fmla="*/ 8 w 518"/>
                  <a:gd name="T3" fmla="*/ 445 h 597"/>
                  <a:gd name="T4" fmla="*/ 8 w 518"/>
                  <a:gd name="T5" fmla="*/ 153 h 597"/>
                  <a:gd name="T6" fmla="*/ 258 w 518"/>
                  <a:gd name="T7" fmla="*/ 10 h 597"/>
                  <a:gd name="T8" fmla="*/ 510 w 518"/>
                  <a:gd name="T9" fmla="*/ 153 h 597"/>
                  <a:gd name="T10" fmla="*/ 510 w 518"/>
                  <a:gd name="T11" fmla="*/ 443 h 597"/>
                  <a:gd name="T12" fmla="*/ 258 w 518"/>
                  <a:gd name="T13" fmla="*/ 587 h 597"/>
                  <a:gd name="T14" fmla="*/ 6 w 518"/>
                  <a:gd name="T15" fmla="*/ 441 h 597"/>
                  <a:gd name="T16" fmla="*/ 4 w 518"/>
                  <a:gd name="T17" fmla="*/ 445 h 597"/>
                  <a:gd name="T18" fmla="*/ 8 w 518"/>
                  <a:gd name="T19" fmla="*/ 445 h 597"/>
                  <a:gd name="T20" fmla="*/ 4 w 518"/>
                  <a:gd name="T21" fmla="*/ 445 h 597"/>
                  <a:gd name="T22" fmla="*/ 2 w 518"/>
                  <a:gd name="T23" fmla="*/ 449 h 597"/>
                  <a:gd name="T24" fmla="*/ 258 w 518"/>
                  <a:gd name="T25" fmla="*/ 597 h 597"/>
                  <a:gd name="T26" fmla="*/ 518 w 518"/>
                  <a:gd name="T27" fmla="*/ 447 h 597"/>
                  <a:gd name="T28" fmla="*/ 518 w 518"/>
                  <a:gd name="T29" fmla="*/ 149 h 597"/>
                  <a:gd name="T30" fmla="*/ 258 w 518"/>
                  <a:gd name="T31" fmla="*/ 0 h 597"/>
                  <a:gd name="T32" fmla="*/ 0 w 518"/>
                  <a:gd name="T33" fmla="*/ 149 h 597"/>
                  <a:gd name="T34" fmla="*/ 0 w 518"/>
                  <a:gd name="T35" fmla="*/ 447 h 597"/>
                  <a:gd name="T36" fmla="*/ 2 w 518"/>
                  <a:gd name="T37" fmla="*/ 449 h 597"/>
                  <a:gd name="T38" fmla="*/ 4 w 518"/>
                  <a:gd name="T39" fmla="*/ 445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8" h="597">
                    <a:moveTo>
                      <a:pt x="4" y="445"/>
                    </a:moveTo>
                    <a:lnTo>
                      <a:pt x="8" y="445"/>
                    </a:lnTo>
                    <a:lnTo>
                      <a:pt x="8" y="153"/>
                    </a:lnTo>
                    <a:lnTo>
                      <a:pt x="258" y="10"/>
                    </a:lnTo>
                    <a:lnTo>
                      <a:pt x="510" y="153"/>
                    </a:lnTo>
                    <a:lnTo>
                      <a:pt x="510" y="443"/>
                    </a:lnTo>
                    <a:lnTo>
                      <a:pt x="258" y="587"/>
                    </a:lnTo>
                    <a:lnTo>
                      <a:pt x="6" y="441"/>
                    </a:lnTo>
                    <a:lnTo>
                      <a:pt x="4" y="445"/>
                    </a:lnTo>
                    <a:lnTo>
                      <a:pt x="8" y="445"/>
                    </a:lnTo>
                    <a:lnTo>
                      <a:pt x="4" y="445"/>
                    </a:lnTo>
                    <a:lnTo>
                      <a:pt x="2" y="449"/>
                    </a:lnTo>
                    <a:lnTo>
                      <a:pt x="258" y="597"/>
                    </a:lnTo>
                    <a:lnTo>
                      <a:pt x="518" y="447"/>
                    </a:lnTo>
                    <a:lnTo>
                      <a:pt x="518" y="149"/>
                    </a:lnTo>
                    <a:lnTo>
                      <a:pt x="258" y="0"/>
                    </a:lnTo>
                    <a:lnTo>
                      <a:pt x="0" y="149"/>
                    </a:lnTo>
                    <a:lnTo>
                      <a:pt x="0" y="447"/>
                    </a:lnTo>
                    <a:lnTo>
                      <a:pt x="2" y="449"/>
                    </a:lnTo>
                    <a:lnTo>
                      <a:pt x="4" y="4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49" name="Picture 48" descr="globe with inward curving arrow">
              <a:extLst>
                <a:ext uri="{FF2B5EF4-FFF2-40B4-BE49-F238E27FC236}">
                  <a16:creationId xmlns:a16="http://schemas.microsoft.com/office/drawing/2014/main" id="{C08410FA-AEB8-1C49-9BA1-C7854255071D}"/>
                </a:ext>
              </a:extLst>
            </p:cNvPr>
            <p:cNvPicPr>
              <a:picLocks noChangeAspect="1"/>
            </p:cNvPicPr>
            <p:nvPr/>
          </p:nvPicPr>
          <p:blipFill>
            <a:blip r:embed="rId6">
              <a:alphaModFix amt="64000"/>
              <a:extLst/>
            </a:blip>
            <a:stretch>
              <a:fillRect/>
            </a:stretch>
          </p:blipFill>
          <p:spPr>
            <a:xfrm>
              <a:off x="7024525" y="3962662"/>
              <a:ext cx="421596" cy="409551"/>
            </a:xfrm>
            <a:prstGeom prst="rect">
              <a:avLst/>
            </a:prstGeom>
          </p:spPr>
        </p:pic>
      </p:grpSp>
      <p:grpSp>
        <p:nvGrpSpPr>
          <p:cNvPr id="52" name="Group 51">
            <a:extLst>
              <a:ext uri="{FF2B5EF4-FFF2-40B4-BE49-F238E27FC236}">
                <a16:creationId xmlns:a16="http://schemas.microsoft.com/office/drawing/2014/main" id="{3D697F0E-711A-414E-9301-E52718031F7E}"/>
              </a:ext>
              <a:ext uri="{C183D7F6-B498-43B3-948B-1728B52AA6E4}">
                <adec:decorative xmlns:adec="http://schemas.microsoft.com/office/drawing/2017/decorative" val="1"/>
              </a:ext>
            </a:extLst>
          </p:cNvPr>
          <p:cNvGrpSpPr/>
          <p:nvPr/>
        </p:nvGrpSpPr>
        <p:grpSpPr>
          <a:xfrm>
            <a:off x="7441219" y="3943147"/>
            <a:ext cx="688649" cy="767631"/>
            <a:chOff x="7644419" y="3790747"/>
            <a:chExt cx="688649" cy="767631"/>
          </a:xfrm>
        </p:grpSpPr>
        <p:grpSp>
          <p:nvGrpSpPr>
            <p:cNvPr id="3" name="Group 2">
              <a:extLst>
                <a:ext uri="{FF2B5EF4-FFF2-40B4-BE49-F238E27FC236}">
                  <a16:creationId xmlns:a16="http://schemas.microsoft.com/office/drawing/2014/main" id="{63EBEFA8-0F76-4747-A517-65DD611BC012}"/>
                </a:ext>
              </a:extLst>
            </p:cNvPr>
            <p:cNvGrpSpPr/>
            <p:nvPr/>
          </p:nvGrpSpPr>
          <p:grpSpPr>
            <a:xfrm>
              <a:off x="7644419" y="3790747"/>
              <a:ext cx="688649" cy="767631"/>
              <a:chOff x="7644419" y="3790747"/>
              <a:chExt cx="688649" cy="767631"/>
            </a:xfrm>
          </p:grpSpPr>
          <p:sp>
            <p:nvSpPr>
              <p:cNvPr id="14" name="Freeform 246">
                <a:extLst>
                  <a:ext uri="{FF2B5EF4-FFF2-40B4-BE49-F238E27FC236}">
                    <a16:creationId xmlns:a16="http://schemas.microsoft.com/office/drawing/2014/main" id="{00F3D58C-9FAF-B14E-B25B-56D7B9E447ED}"/>
                  </a:ext>
                </a:extLst>
              </p:cNvPr>
              <p:cNvSpPr>
                <a:spLocks/>
              </p:cNvSpPr>
              <p:nvPr/>
            </p:nvSpPr>
            <p:spPr bwMode="auto">
              <a:xfrm>
                <a:off x="7644419" y="3790747"/>
                <a:ext cx="688649" cy="767631"/>
              </a:xfrm>
              <a:custGeom>
                <a:avLst/>
                <a:gdLst>
                  <a:gd name="T0" fmla="*/ 0 w 630"/>
                  <a:gd name="T1" fmla="*/ 182 h 727"/>
                  <a:gd name="T2" fmla="*/ 0 w 630"/>
                  <a:gd name="T3" fmla="*/ 546 h 727"/>
                  <a:gd name="T4" fmla="*/ 314 w 630"/>
                  <a:gd name="T5" fmla="*/ 727 h 727"/>
                  <a:gd name="T6" fmla="*/ 630 w 630"/>
                  <a:gd name="T7" fmla="*/ 546 h 727"/>
                  <a:gd name="T8" fmla="*/ 630 w 630"/>
                  <a:gd name="T9" fmla="*/ 182 h 727"/>
                  <a:gd name="T10" fmla="*/ 314 w 630"/>
                  <a:gd name="T11" fmla="*/ 0 h 727"/>
                  <a:gd name="T12" fmla="*/ 0 w 630"/>
                  <a:gd name="T13" fmla="*/ 182 h 727"/>
                </a:gdLst>
                <a:ahLst/>
                <a:cxnLst>
                  <a:cxn ang="0">
                    <a:pos x="T0" y="T1"/>
                  </a:cxn>
                  <a:cxn ang="0">
                    <a:pos x="T2" y="T3"/>
                  </a:cxn>
                  <a:cxn ang="0">
                    <a:pos x="T4" y="T5"/>
                  </a:cxn>
                  <a:cxn ang="0">
                    <a:pos x="T6" y="T7"/>
                  </a:cxn>
                  <a:cxn ang="0">
                    <a:pos x="T8" y="T9"/>
                  </a:cxn>
                  <a:cxn ang="0">
                    <a:pos x="T10" y="T11"/>
                  </a:cxn>
                  <a:cxn ang="0">
                    <a:pos x="T12" y="T13"/>
                  </a:cxn>
                </a:cxnLst>
                <a:rect l="0" t="0" r="r" b="b"/>
                <a:pathLst>
                  <a:path w="630" h="727">
                    <a:moveTo>
                      <a:pt x="0" y="182"/>
                    </a:moveTo>
                    <a:lnTo>
                      <a:pt x="0" y="546"/>
                    </a:lnTo>
                    <a:lnTo>
                      <a:pt x="314" y="727"/>
                    </a:lnTo>
                    <a:lnTo>
                      <a:pt x="630" y="546"/>
                    </a:lnTo>
                    <a:lnTo>
                      <a:pt x="630" y="182"/>
                    </a:lnTo>
                    <a:lnTo>
                      <a:pt x="314" y="0"/>
                    </a:lnTo>
                    <a:lnTo>
                      <a:pt x="0" y="182"/>
                    </a:lnTo>
                    <a:close/>
                  </a:path>
                </a:pathLst>
              </a:custGeom>
              <a:solidFill>
                <a:srgbClr val="FFC9E2"/>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250">
                <a:extLst>
                  <a:ext uri="{FF2B5EF4-FFF2-40B4-BE49-F238E27FC236}">
                    <a16:creationId xmlns:a16="http://schemas.microsoft.com/office/drawing/2014/main" id="{1F2C1DCB-E112-D744-86A4-820856E7ECEA}"/>
                  </a:ext>
                </a:extLst>
              </p:cNvPr>
              <p:cNvSpPr>
                <a:spLocks/>
              </p:cNvSpPr>
              <p:nvPr/>
            </p:nvSpPr>
            <p:spPr bwMode="auto">
              <a:xfrm>
                <a:off x="7695116" y="3858324"/>
                <a:ext cx="566223" cy="630366"/>
              </a:xfrm>
              <a:custGeom>
                <a:avLst/>
                <a:gdLst>
                  <a:gd name="T0" fmla="*/ 4 w 518"/>
                  <a:gd name="T1" fmla="*/ 445 h 597"/>
                  <a:gd name="T2" fmla="*/ 8 w 518"/>
                  <a:gd name="T3" fmla="*/ 445 h 597"/>
                  <a:gd name="T4" fmla="*/ 8 w 518"/>
                  <a:gd name="T5" fmla="*/ 153 h 597"/>
                  <a:gd name="T6" fmla="*/ 258 w 518"/>
                  <a:gd name="T7" fmla="*/ 10 h 597"/>
                  <a:gd name="T8" fmla="*/ 510 w 518"/>
                  <a:gd name="T9" fmla="*/ 153 h 597"/>
                  <a:gd name="T10" fmla="*/ 510 w 518"/>
                  <a:gd name="T11" fmla="*/ 443 h 597"/>
                  <a:gd name="T12" fmla="*/ 258 w 518"/>
                  <a:gd name="T13" fmla="*/ 587 h 597"/>
                  <a:gd name="T14" fmla="*/ 6 w 518"/>
                  <a:gd name="T15" fmla="*/ 441 h 597"/>
                  <a:gd name="T16" fmla="*/ 4 w 518"/>
                  <a:gd name="T17" fmla="*/ 445 h 597"/>
                  <a:gd name="T18" fmla="*/ 8 w 518"/>
                  <a:gd name="T19" fmla="*/ 445 h 597"/>
                  <a:gd name="T20" fmla="*/ 4 w 518"/>
                  <a:gd name="T21" fmla="*/ 445 h 597"/>
                  <a:gd name="T22" fmla="*/ 2 w 518"/>
                  <a:gd name="T23" fmla="*/ 449 h 597"/>
                  <a:gd name="T24" fmla="*/ 258 w 518"/>
                  <a:gd name="T25" fmla="*/ 597 h 597"/>
                  <a:gd name="T26" fmla="*/ 518 w 518"/>
                  <a:gd name="T27" fmla="*/ 447 h 597"/>
                  <a:gd name="T28" fmla="*/ 518 w 518"/>
                  <a:gd name="T29" fmla="*/ 149 h 597"/>
                  <a:gd name="T30" fmla="*/ 258 w 518"/>
                  <a:gd name="T31" fmla="*/ 0 h 597"/>
                  <a:gd name="T32" fmla="*/ 0 w 518"/>
                  <a:gd name="T33" fmla="*/ 149 h 597"/>
                  <a:gd name="T34" fmla="*/ 0 w 518"/>
                  <a:gd name="T35" fmla="*/ 447 h 597"/>
                  <a:gd name="T36" fmla="*/ 2 w 518"/>
                  <a:gd name="T37" fmla="*/ 449 h 597"/>
                  <a:gd name="T38" fmla="*/ 4 w 518"/>
                  <a:gd name="T39" fmla="*/ 445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8" h="597">
                    <a:moveTo>
                      <a:pt x="4" y="445"/>
                    </a:moveTo>
                    <a:lnTo>
                      <a:pt x="8" y="445"/>
                    </a:lnTo>
                    <a:lnTo>
                      <a:pt x="8" y="153"/>
                    </a:lnTo>
                    <a:lnTo>
                      <a:pt x="258" y="10"/>
                    </a:lnTo>
                    <a:lnTo>
                      <a:pt x="510" y="153"/>
                    </a:lnTo>
                    <a:lnTo>
                      <a:pt x="510" y="443"/>
                    </a:lnTo>
                    <a:lnTo>
                      <a:pt x="258" y="587"/>
                    </a:lnTo>
                    <a:lnTo>
                      <a:pt x="6" y="441"/>
                    </a:lnTo>
                    <a:lnTo>
                      <a:pt x="4" y="445"/>
                    </a:lnTo>
                    <a:lnTo>
                      <a:pt x="8" y="445"/>
                    </a:lnTo>
                    <a:lnTo>
                      <a:pt x="4" y="445"/>
                    </a:lnTo>
                    <a:lnTo>
                      <a:pt x="2" y="449"/>
                    </a:lnTo>
                    <a:lnTo>
                      <a:pt x="258" y="597"/>
                    </a:lnTo>
                    <a:lnTo>
                      <a:pt x="518" y="447"/>
                    </a:lnTo>
                    <a:lnTo>
                      <a:pt x="518" y="149"/>
                    </a:lnTo>
                    <a:lnTo>
                      <a:pt x="258" y="0"/>
                    </a:lnTo>
                    <a:lnTo>
                      <a:pt x="0" y="149"/>
                    </a:lnTo>
                    <a:lnTo>
                      <a:pt x="0" y="447"/>
                    </a:lnTo>
                    <a:lnTo>
                      <a:pt x="2" y="449"/>
                    </a:lnTo>
                    <a:lnTo>
                      <a:pt x="4" y="4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pic>
          <p:nvPicPr>
            <p:cNvPr id="51" name="Picture 50" descr="hands shaking, above them a dollar sign">
              <a:extLst>
                <a:ext uri="{FF2B5EF4-FFF2-40B4-BE49-F238E27FC236}">
                  <a16:creationId xmlns:a16="http://schemas.microsoft.com/office/drawing/2014/main" id="{A79AF273-BABA-C944-9E1F-07857EE94A69}"/>
                </a:ext>
              </a:extLst>
            </p:cNvPr>
            <p:cNvPicPr>
              <a:picLocks noChangeAspect="1"/>
            </p:cNvPicPr>
            <p:nvPr/>
          </p:nvPicPr>
          <p:blipFill>
            <a:blip r:embed="rId7"/>
            <a:stretch>
              <a:fillRect/>
            </a:stretch>
          </p:blipFill>
          <p:spPr>
            <a:xfrm>
              <a:off x="7746025" y="3947055"/>
              <a:ext cx="469604" cy="469604"/>
            </a:xfrm>
            <a:prstGeom prst="rect">
              <a:avLst/>
            </a:prstGeom>
          </p:spPr>
        </p:pic>
      </p:grpSp>
      <p:grpSp>
        <p:nvGrpSpPr>
          <p:cNvPr id="54" name="Group 53">
            <a:extLst>
              <a:ext uri="{FF2B5EF4-FFF2-40B4-BE49-F238E27FC236}">
                <a16:creationId xmlns:a16="http://schemas.microsoft.com/office/drawing/2014/main" id="{0024B9EB-278F-6A43-BD52-F4F0F5CBE64D}"/>
              </a:ext>
              <a:ext uri="{C183D7F6-B498-43B3-948B-1728B52AA6E4}">
                <adec:decorative xmlns:adec="http://schemas.microsoft.com/office/drawing/2017/decorative" val="1"/>
              </a:ext>
            </a:extLst>
          </p:cNvPr>
          <p:cNvGrpSpPr/>
          <p:nvPr/>
        </p:nvGrpSpPr>
        <p:grpSpPr>
          <a:xfrm>
            <a:off x="5977566" y="3945630"/>
            <a:ext cx="688649" cy="769743"/>
            <a:chOff x="6180766" y="3793230"/>
            <a:chExt cx="688649" cy="769743"/>
          </a:xfrm>
        </p:grpSpPr>
        <p:grpSp>
          <p:nvGrpSpPr>
            <p:cNvPr id="27" name="Group 26">
              <a:extLst>
                <a:ext uri="{FF2B5EF4-FFF2-40B4-BE49-F238E27FC236}">
                  <a16:creationId xmlns:a16="http://schemas.microsoft.com/office/drawing/2014/main" id="{4EAF42D2-73C2-2642-9C58-9187174624C8}"/>
                </a:ext>
              </a:extLst>
            </p:cNvPr>
            <p:cNvGrpSpPr/>
            <p:nvPr/>
          </p:nvGrpSpPr>
          <p:grpSpPr>
            <a:xfrm>
              <a:off x="6180766" y="3793230"/>
              <a:ext cx="688649" cy="769743"/>
              <a:chOff x="6180766" y="3793230"/>
              <a:chExt cx="688649" cy="769743"/>
            </a:xfrm>
          </p:grpSpPr>
          <p:sp>
            <p:nvSpPr>
              <p:cNvPr id="15" name="Freeform 247">
                <a:extLst>
                  <a:ext uri="{FF2B5EF4-FFF2-40B4-BE49-F238E27FC236}">
                    <a16:creationId xmlns:a16="http://schemas.microsoft.com/office/drawing/2014/main" id="{53ED6DFA-FF51-A44E-8720-B45156A1ED21}"/>
                  </a:ext>
                </a:extLst>
              </p:cNvPr>
              <p:cNvSpPr>
                <a:spLocks/>
              </p:cNvSpPr>
              <p:nvPr/>
            </p:nvSpPr>
            <p:spPr bwMode="auto">
              <a:xfrm>
                <a:off x="6180766" y="3793230"/>
                <a:ext cx="688649" cy="769743"/>
              </a:xfrm>
              <a:custGeom>
                <a:avLst/>
                <a:gdLst>
                  <a:gd name="T0" fmla="*/ 0 w 630"/>
                  <a:gd name="T1" fmla="*/ 181 h 729"/>
                  <a:gd name="T2" fmla="*/ 0 w 630"/>
                  <a:gd name="T3" fmla="*/ 545 h 729"/>
                  <a:gd name="T4" fmla="*/ 314 w 630"/>
                  <a:gd name="T5" fmla="*/ 729 h 729"/>
                  <a:gd name="T6" fmla="*/ 630 w 630"/>
                  <a:gd name="T7" fmla="*/ 545 h 729"/>
                  <a:gd name="T8" fmla="*/ 630 w 630"/>
                  <a:gd name="T9" fmla="*/ 181 h 729"/>
                  <a:gd name="T10" fmla="*/ 314 w 630"/>
                  <a:gd name="T11" fmla="*/ 0 h 729"/>
                  <a:gd name="T12" fmla="*/ 0 w 630"/>
                  <a:gd name="T13" fmla="*/ 181 h 729"/>
                </a:gdLst>
                <a:ahLst/>
                <a:cxnLst>
                  <a:cxn ang="0">
                    <a:pos x="T0" y="T1"/>
                  </a:cxn>
                  <a:cxn ang="0">
                    <a:pos x="T2" y="T3"/>
                  </a:cxn>
                  <a:cxn ang="0">
                    <a:pos x="T4" y="T5"/>
                  </a:cxn>
                  <a:cxn ang="0">
                    <a:pos x="T6" y="T7"/>
                  </a:cxn>
                  <a:cxn ang="0">
                    <a:pos x="T8" y="T9"/>
                  </a:cxn>
                  <a:cxn ang="0">
                    <a:pos x="T10" y="T11"/>
                  </a:cxn>
                  <a:cxn ang="0">
                    <a:pos x="T12" y="T13"/>
                  </a:cxn>
                </a:cxnLst>
                <a:rect l="0" t="0" r="r" b="b"/>
                <a:pathLst>
                  <a:path w="630" h="729">
                    <a:moveTo>
                      <a:pt x="0" y="181"/>
                    </a:moveTo>
                    <a:lnTo>
                      <a:pt x="0" y="545"/>
                    </a:lnTo>
                    <a:lnTo>
                      <a:pt x="314" y="729"/>
                    </a:lnTo>
                    <a:lnTo>
                      <a:pt x="630" y="545"/>
                    </a:lnTo>
                    <a:lnTo>
                      <a:pt x="630" y="181"/>
                    </a:lnTo>
                    <a:lnTo>
                      <a:pt x="314" y="0"/>
                    </a:lnTo>
                    <a:lnTo>
                      <a:pt x="0" y="181"/>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249">
                <a:extLst>
                  <a:ext uri="{FF2B5EF4-FFF2-40B4-BE49-F238E27FC236}">
                    <a16:creationId xmlns:a16="http://schemas.microsoft.com/office/drawing/2014/main" id="{A88BA5E0-E1B4-6949-9E83-F6D088AC5263}"/>
                  </a:ext>
                </a:extLst>
              </p:cNvPr>
              <p:cNvSpPr>
                <a:spLocks/>
              </p:cNvSpPr>
              <p:nvPr/>
            </p:nvSpPr>
            <p:spPr bwMode="auto">
              <a:xfrm>
                <a:off x="6244710" y="3849324"/>
                <a:ext cx="566223" cy="630366"/>
              </a:xfrm>
              <a:custGeom>
                <a:avLst/>
                <a:gdLst>
                  <a:gd name="T0" fmla="*/ 4 w 518"/>
                  <a:gd name="T1" fmla="*/ 446 h 597"/>
                  <a:gd name="T2" fmla="*/ 8 w 518"/>
                  <a:gd name="T3" fmla="*/ 446 h 597"/>
                  <a:gd name="T4" fmla="*/ 8 w 518"/>
                  <a:gd name="T5" fmla="*/ 154 h 597"/>
                  <a:gd name="T6" fmla="*/ 258 w 518"/>
                  <a:gd name="T7" fmla="*/ 10 h 597"/>
                  <a:gd name="T8" fmla="*/ 510 w 518"/>
                  <a:gd name="T9" fmla="*/ 154 h 597"/>
                  <a:gd name="T10" fmla="*/ 510 w 518"/>
                  <a:gd name="T11" fmla="*/ 444 h 597"/>
                  <a:gd name="T12" fmla="*/ 258 w 518"/>
                  <a:gd name="T13" fmla="*/ 587 h 597"/>
                  <a:gd name="T14" fmla="*/ 6 w 518"/>
                  <a:gd name="T15" fmla="*/ 442 h 597"/>
                  <a:gd name="T16" fmla="*/ 4 w 518"/>
                  <a:gd name="T17" fmla="*/ 446 h 597"/>
                  <a:gd name="T18" fmla="*/ 8 w 518"/>
                  <a:gd name="T19" fmla="*/ 446 h 597"/>
                  <a:gd name="T20" fmla="*/ 4 w 518"/>
                  <a:gd name="T21" fmla="*/ 446 h 597"/>
                  <a:gd name="T22" fmla="*/ 2 w 518"/>
                  <a:gd name="T23" fmla="*/ 450 h 597"/>
                  <a:gd name="T24" fmla="*/ 258 w 518"/>
                  <a:gd name="T25" fmla="*/ 597 h 597"/>
                  <a:gd name="T26" fmla="*/ 518 w 518"/>
                  <a:gd name="T27" fmla="*/ 448 h 597"/>
                  <a:gd name="T28" fmla="*/ 518 w 518"/>
                  <a:gd name="T29" fmla="*/ 150 h 597"/>
                  <a:gd name="T30" fmla="*/ 258 w 518"/>
                  <a:gd name="T31" fmla="*/ 0 h 597"/>
                  <a:gd name="T32" fmla="*/ 0 w 518"/>
                  <a:gd name="T33" fmla="*/ 150 h 597"/>
                  <a:gd name="T34" fmla="*/ 0 w 518"/>
                  <a:gd name="T35" fmla="*/ 448 h 597"/>
                  <a:gd name="T36" fmla="*/ 2 w 518"/>
                  <a:gd name="T37" fmla="*/ 450 h 597"/>
                  <a:gd name="T38" fmla="*/ 4 w 518"/>
                  <a:gd name="T39" fmla="*/ 446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8" h="597">
                    <a:moveTo>
                      <a:pt x="4" y="446"/>
                    </a:moveTo>
                    <a:lnTo>
                      <a:pt x="8" y="446"/>
                    </a:lnTo>
                    <a:lnTo>
                      <a:pt x="8" y="154"/>
                    </a:lnTo>
                    <a:lnTo>
                      <a:pt x="258" y="10"/>
                    </a:lnTo>
                    <a:lnTo>
                      <a:pt x="510" y="154"/>
                    </a:lnTo>
                    <a:lnTo>
                      <a:pt x="510" y="444"/>
                    </a:lnTo>
                    <a:lnTo>
                      <a:pt x="258" y="587"/>
                    </a:lnTo>
                    <a:lnTo>
                      <a:pt x="6" y="442"/>
                    </a:lnTo>
                    <a:lnTo>
                      <a:pt x="4" y="446"/>
                    </a:lnTo>
                    <a:lnTo>
                      <a:pt x="8" y="446"/>
                    </a:lnTo>
                    <a:lnTo>
                      <a:pt x="4" y="446"/>
                    </a:lnTo>
                    <a:lnTo>
                      <a:pt x="2" y="450"/>
                    </a:lnTo>
                    <a:lnTo>
                      <a:pt x="258" y="597"/>
                    </a:lnTo>
                    <a:lnTo>
                      <a:pt x="518" y="448"/>
                    </a:lnTo>
                    <a:lnTo>
                      <a:pt x="518" y="150"/>
                    </a:lnTo>
                    <a:lnTo>
                      <a:pt x="258" y="0"/>
                    </a:lnTo>
                    <a:lnTo>
                      <a:pt x="0" y="150"/>
                    </a:lnTo>
                    <a:lnTo>
                      <a:pt x="0" y="448"/>
                    </a:lnTo>
                    <a:lnTo>
                      <a:pt x="2" y="450"/>
                    </a:lnTo>
                    <a:lnTo>
                      <a:pt x="4" y="44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53" name="Picture 52" descr="lightning bolt">
              <a:extLst>
                <a:ext uri="{FF2B5EF4-FFF2-40B4-BE49-F238E27FC236}">
                  <a16:creationId xmlns:a16="http://schemas.microsoft.com/office/drawing/2014/main" id="{91D36723-A635-D949-AAC3-64ADE35C7A53}"/>
                </a:ext>
              </a:extLst>
            </p:cNvPr>
            <p:cNvPicPr>
              <a:picLocks noChangeAspect="1"/>
            </p:cNvPicPr>
            <p:nvPr/>
          </p:nvPicPr>
          <p:blipFill>
            <a:blip r:embed="rId8"/>
            <a:stretch>
              <a:fillRect/>
            </a:stretch>
          </p:blipFill>
          <p:spPr>
            <a:xfrm>
              <a:off x="6238191" y="3891222"/>
              <a:ext cx="572068" cy="57206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36">
                                            <p:bg/>
                                          </p:spTgt>
                                        </p:tgtEl>
                                        <p:attrNameLst>
                                          <p:attrName>style.visibility</p:attrName>
                                        </p:attrNameLst>
                                      </p:cBhvr>
                                      <p:to>
                                        <p:strVal val="visible"/>
                                      </p:to>
                                    </p:set>
                                    <p:animEffect transition="in" filter="dissolve">
                                      <p:cBhvr>
                                        <p:cTn id="7" dur="500"/>
                                        <p:tgtEl>
                                          <p:spTgt spid="236">
                                            <p:bg/>
                                          </p:spTgt>
                                        </p:tgtEl>
                                      </p:cBhvr>
                                    </p:animEffect>
                                  </p:childTnLst>
                                </p:cTn>
                              </p:par>
                              <p:par>
                                <p:cTn id="8" presetID="9" presetClass="entr" presetSubtype="0" fill="hold" grpId="1" nodeType="withEffect">
                                  <p:stCondLst>
                                    <p:cond delay="0"/>
                                  </p:stCondLst>
                                  <p:iterate>
                                    <p:tmAbs val="0"/>
                                  </p:iterate>
                                  <p:childTnLst>
                                    <p:set>
                                      <p:cBhvr>
                                        <p:cTn id="9" fill="hold"/>
                                        <p:tgtEl>
                                          <p:spTgt spid="236">
                                            <p:txEl>
                                              <p:pRg st="0" end="0"/>
                                            </p:txEl>
                                          </p:spTgt>
                                        </p:tgtEl>
                                        <p:attrNameLst>
                                          <p:attrName>style.visibility</p:attrName>
                                        </p:attrNameLst>
                                      </p:cBhvr>
                                      <p:to>
                                        <p:strVal val="visible"/>
                                      </p:to>
                                    </p:set>
                                    <p:animEffect transition="in" filter="dissolve">
                                      <p:cBhvr>
                                        <p:cTn id="10" dur="500"/>
                                        <p:tgtEl>
                                          <p:spTgt spid="236">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dissolve">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fill="hold" grpId="1" nodeType="clickEffect">
                                  <p:stCondLst>
                                    <p:cond delay="0"/>
                                  </p:stCondLst>
                                  <p:iterate>
                                    <p:tmAbs val="0"/>
                                  </p:iterate>
                                  <p:childTnLst>
                                    <p:set>
                                      <p:cBhvr>
                                        <p:cTn id="17" fill="hold"/>
                                        <p:tgtEl>
                                          <p:spTgt spid="236">
                                            <p:txEl>
                                              <p:pRg st="1" end="1"/>
                                            </p:txEl>
                                          </p:spTgt>
                                        </p:tgtEl>
                                        <p:attrNameLst>
                                          <p:attrName>style.visibility</p:attrName>
                                        </p:attrNameLst>
                                      </p:cBhvr>
                                      <p:to>
                                        <p:strVal val="visible"/>
                                      </p:to>
                                    </p:set>
                                    <p:animEffect transition="in" filter="dissolve">
                                      <p:cBhvr>
                                        <p:cTn id="18" dur="500"/>
                                        <p:tgtEl>
                                          <p:spTgt spid="236">
                                            <p:txEl>
                                              <p:pRg st="1" end="1"/>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dissolve">
                                      <p:cBhvr>
                                        <p:cTn id="21" dur="500"/>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fill="hold" grpId="1" nodeType="clickEffect">
                                  <p:stCondLst>
                                    <p:cond delay="0"/>
                                  </p:stCondLst>
                                  <p:iterate>
                                    <p:tmAbs val="0"/>
                                  </p:iterate>
                                  <p:childTnLst>
                                    <p:set>
                                      <p:cBhvr>
                                        <p:cTn id="25" fill="hold"/>
                                        <p:tgtEl>
                                          <p:spTgt spid="236">
                                            <p:txEl>
                                              <p:pRg st="2" end="2"/>
                                            </p:txEl>
                                          </p:spTgt>
                                        </p:tgtEl>
                                        <p:attrNameLst>
                                          <p:attrName>style.visibility</p:attrName>
                                        </p:attrNameLst>
                                      </p:cBhvr>
                                      <p:to>
                                        <p:strVal val="visible"/>
                                      </p:to>
                                    </p:set>
                                    <p:animEffect transition="in" filter="dissolve">
                                      <p:cBhvr>
                                        <p:cTn id="26" dur="500"/>
                                        <p:tgtEl>
                                          <p:spTgt spid="236">
                                            <p:txEl>
                                              <p:pRg st="2" end="2"/>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dissolve">
                                      <p:cBhvr>
                                        <p:cTn id="29" dur="500"/>
                                        <p:tgtEl>
                                          <p:spTgt spid="4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fill="hold" grpId="1" nodeType="clickEffect">
                                  <p:stCondLst>
                                    <p:cond delay="0"/>
                                  </p:stCondLst>
                                  <p:iterate>
                                    <p:tmAbs val="0"/>
                                  </p:iterate>
                                  <p:childTnLst>
                                    <p:set>
                                      <p:cBhvr>
                                        <p:cTn id="33" fill="hold"/>
                                        <p:tgtEl>
                                          <p:spTgt spid="236">
                                            <p:txEl>
                                              <p:pRg st="3" end="3"/>
                                            </p:txEl>
                                          </p:spTgt>
                                        </p:tgtEl>
                                        <p:attrNameLst>
                                          <p:attrName>style.visibility</p:attrName>
                                        </p:attrNameLst>
                                      </p:cBhvr>
                                      <p:to>
                                        <p:strVal val="visible"/>
                                      </p:to>
                                    </p:set>
                                    <p:animEffect transition="in" filter="dissolve">
                                      <p:cBhvr>
                                        <p:cTn id="34" dur="500"/>
                                        <p:tgtEl>
                                          <p:spTgt spid="236">
                                            <p:txEl>
                                              <p:pRg st="3" end="3"/>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dissolve">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fill="hold" grpId="1" nodeType="clickEffect">
                                  <p:stCondLst>
                                    <p:cond delay="0"/>
                                  </p:stCondLst>
                                  <p:iterate>
                                    <p:tmAbs val="0"/>
                                  </p:iterate>
                                  <p:childTnLst>
                                    <p:set>
                                      <p:cBhvr>
                                        <p:cTn id="41" fill="hold"/>
                                        <p:tgtEl>
                                          <p:spTgt spid="236">
                                            <p:txEl>
                                              <p:pRg st="4" end="4"/>
                                            </p:txEl>
                                          </p:spTgt>
                                        </p:tgtEl>
                                        <p:attrNameLst>
                                          <p:attrName>style.visibility</p:attrName>
                                        </p:attrNameLst>
                                      </p:cBhvr>
                                      <p:to>
                                        <p:strVal val="visible"/>
                                      </p:to>
                                    </p:set>
                                    <p:animEffect transition="in" filter="dissolve">
                                      <p:cBhvr>
                                        <p:cTn id="42" dur="500"/>
                                        <p:tgtEl>
                                          <p:spTgt spid="236">
                                            <p:txEl>
                                              <p:pRg st="4" end="4"/>
                                            </p:txEl>
                                          </p:spTgt>
                                        </p:tgtEl>
                                      </p:cBhvr>
                                    </p:animEffect>
                                  </p:childTnLst>
                                </p:cTn>
                              </p:par>
                              <p:par>
                                <p:cTn id="43" presetID="9" presetClass="entr" presetSubtype="0" fill="hold" nodeType="with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dissolve">
                                      <p:cBhvr>
                                        <p:cTn id="45" dur="500"/>
                                        <p:tgtEl>
                                          <p:spTgt spid="52"/>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fill="hold" grpId="1" nodeType="clickEffect">
                                  <p:stCondLst>
                                    <p:cond delay="0"/>
                                  </p:stCondLst>
                                  <p:iterate>
                                    <p:tmAbs val="0"/>
                                  </p:iterate>
                                  <p:childTnLst>
                                    <p:set>
                                      <p:cBhvr>
                                        <p:cTn id="49" fill="hold"/>
                                        <p:tgtEl>
                                          <p:spTgt spid="236">
                                            <p:txEl>
                                              <p:pRg st="5" end="5"/>
                                            </p:txEl>
                                          </p:spTgt>
                                        </p:tgtEl>
                                        <p:attrNameLst>
                                          <p:attrName>style.visibility</p:attrName>
                                        </p:attrNameLst>
                                      </p:cBhvr>
                                      <p:to>
                                        <p:strVal val="visible"/>
                                      </p:to>
                                    </p:set>
                                    <p:animEffect transition="in" filter="dissolve">
                                      <p:cBhvr>
                                        <p:cTn id="50" dur="500"/>
                                        <p:tgtEl>
                                          <p:spTgt spid="236">
                                            <p:txEl>
                                              <p:pRg st="5" end="5"/>
                                            </p:txEl>
                                          </p:spTgt>
                                        </p:tgtEl>
                                      </p:cBhvr>
                                    </p:animEffect>
                                  </p:childTnLst>
                                </p:cTn>
                              </p:par>
                              <p:par>
                                <p:cTn id="51" presetID="9"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dissolve">
                                      <p:cBhvr>
                                        <p:cTn id="5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1" uiExpand="1" build="p"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p:cNvSpPr>
          <p:nvPr>
            <p:ph type="title"/>
          </p:nvPr>
        </p:nvSpPr>
        <p:spPr>
          <a:xfrm>
            <a:off x="762000" y="361950"/>
            <a:ext cx="7620000" cy="1063229"/>
          </a:xfrm>
          <a:prstGeom prst="rect">
            <a:avLst/>
          </a:prstGeom>
        </p:spPr>
        <p:txBody>
          <a:bodyPr/>
          <a:lstStyle>
            <a:lvl1pPr defTabSz="850391">
              <a:defRPr sz="3200"/>
            </a:lvl1pPr>
          </a:lstStyle>
          <a:p>
            <a:r>
              <a:rPr lang="en-CA" dirty="0"/>
              <a:t>Measuring Business Values</a:t>
            </a:r>
            <a:endParaRPr dirty="0"/>
          </a:p>
        </p:txBody>
      </p:sp>
      <p:sp>
        <p:nvSpPr>
          <p:cNvPr id="241" name="Shape 241"/>
          <p:cNvSpPr>
            <a:spLocks noGrp="1"/>
          </p:cNvSpPr>
          <p:nvPr>
            <p:ph type="body" idx="1"/>
          </p:nvPr>
        </p:nvSpPr>
        <p:spPr>
          <a:xfrm>
            <a:off x="762000" y="1562100"/>
            <a:ext cx="8610600" cy="2895600"/>
          </a:xfrm>
          <a:prstGeom prst="rect">
            <a:avLst/>
          </a:prstGeom>
        </p:spPr>
        <p:txBody>
          <a:bodyPr/>
          <a:lstStyle/>
          <a:p>
            <a:pPr marL="0" indent="0">
              <a:buSzTx/>
              <a:buNone/>
              <a:defRPr sz="2800"/>
            </a:pPr>
            <a:r>
              <a:rPr dirty="0"/>
              <a:t>Performance: Productivity and quality (</a:t>
            </a:r>
            <a:r>
              <a:rPr dirty="0">
                <a:solidFill>
                  <a:srgbClr val="FFF0D1"/>
                </a:solidFill>
              </a:rPr>
              <a:t>WCAG</a:t>
            </a:r>
            <a:r>
              <a:rPr dirty="0"/>
              <a:t>)</a:t>
            </a:r>
          </a:p>
          <a:p>
            <a:pPr marL="0" indent="0">
              <a:buSzTx/>
              <a:buNone/>
              <a:defRPr sz="2800"/>
            </a:pPr>
            <a:r>
              <a:rPr dirty="0"/>
              <a:t>Satisfaction: Efficiency and effectiveness (</a:t>
            </a:r>
            <a:r>
              <a:rPr dirty="0">
                <a:solidFill>
                  <a:srgbClr val="DAE3FF"/>
                </a:solidFill>
              </a:rPr>
              <a:t>AODA</a:t>
            </a:r>
            <a:r>
              <a:rPr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41">
                                            <p:bg/>
                                          </p:spTgt>
                                        </p:tgtEl>
                                        <p:attrNameLst>
                                          <p:attrName>style.visibility</p:attrName>
                                        </p:attrNameLst>
                                      </p:cBhvr>
                                      <p:to>
                                        <p:strVal val="visible"/>
                                      </p:to>
                                    </p:set>
                                    <p:animEffect transition="in" filter="dissolve">
                                      <p:cBhvr>
                                        <p:cTn id="7" dur="500"/>
                                        <p:tgtEl>
                                          <p:spTgt spid="241">
                                            <p:bg/>
                                          </p:spTgt>
                                        </p:tgtEl>
                                      </p:cBhvr>
                                    </p:animEffect>
                                  </p:childTnLst>
                                </p:cTn>
                              </p:par>
                            </p:childTnLst>
                          </p:cTn>
                        </p:par>
                        <p:par>
                          <p:cTn id="8" fill="hold">
                            <p:stCondLst>
                              <p:cond delay="500"/>
                            </p:stCondLst>
                            <p:childTnLst>
                              <p:par>
                                <p:cTn id="9" presetID="9" presetClass="entr" presetSubtype="0" fill="hold" grpId="1" nodeType="afterEffect">
                                  <p:stCondLst>
                                    <p:cond delay="0"/>
                                  </p:stCondLst>
                                  <p:iterate>
                                    <p:tmAbs val="0"/>
                                  </p:iterate>
                                  <p:childTnLst>
                                    <p:set>
                                      <p:cBhvr>
                                        <p:cTn id="10" fill="hold"/>
                                        <p:tgtEl>
                                          <p:spTgt spid="241">
                                            <p:txEl>
                                              <p:pRg st="0" end="0"/>
                                            </p:txEl>
                                          </p:spTgt>
                                        </p:tgtEl>
                                        <p:attrNameLst>
                                          <p:attrName>style.visibility</p:attrName>
                                        </p:attrNameLst>
                                      </p:cBhvr>
                                      <p:to>
                                        <p:strVal val="visible"/>
                                      </p:to>
                                    </p:set>
                                    <p:animEffect transition="in" filter="dissolve">
                                      <p:cBhvr>
                                        <p:cTn id="11" dur="500"/>
                                        <p:tgtEl>
                                          <p:spTgt spid="24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fill="hold" grpId="1" nodeType="clickEffect">
                                  <p:stCondLst>
                                    <p:cond delay="0"/>
                                  </p:stCondLst>
                                  <p:iterate>
                                    <p:tmAbs val="0"/>
                                  </p:iterate>
                                  <p:childTnLst>
                                    <p:set>
                                      <p:cBhvr>
                                        <p:cTn id="15" fill="hold"/>
                                        <p:tgtEl>
                                          <p:spTgt spid="241">
                                            <p:txEl>
                                              <p:pRg st="1" end="1"/>
                                            </p:txEl>
                                          </p:spTgt>
                                        </p:tgtEl>
                                        <p:attrNameLst>
                                          <p:attrName>style.visibility</p:attrName>
                                        </p:attrNameLst>
                                      </p:cBhvr>
                                      <p:to>
                                        <p:strVal val="visible"/>
                                      </p:to>
                                    </p:set>
                                    <p:animEffect transition="in" filter="dissolve">
                                      <p:cBhvr>
                                        <p:cTn id="16" dur="500"/>
                                        <p:tgtEl>
                                          <p:spTgt spid="241">
                                            <p:txEl>
                                              <p:pRg st="1" end="1"/>
                                            </p:txEl>
                                          </p:spTgt>
                                        </p:tgtEl>
                                      </p:cBhvr>
                                    </p:animEffect>
                                  </p:childTnLst>
                                </p:cTn>
                              </p:par>
                            </p:childTnLst>
                          </p:cTn>
                        </p:par>
                        <p:par>
                          <p:cTn id="17" fill="hold">
                            <p:stCondLst>
                              <p:cond delay="500"/>
                            </p:stCondLst>
                            <p:childTnLst>
                              <p:par>
                                <p:cTn id="18" presetID="9" presetClass="entr" fill="hold" grpId="1" nodeType="afterEffect">
                                  <p:stCondLst>
                                    <p:cond delay="0"/>
                                  </p:stCondLst>
                                  <p:iterate>
                                    <p:tmAbs val="0"/>
                                  </p:iterate>
                                  <p:childTnLst>
                                    <p:set>
                                      <p:cBhvr>
                                        <p:cTn id="19" fill="hold"/>
                                        <p:tgtEl>
                                          <p:spTgt spid="241">
                                            <p:txEl>
                                              <p:pRg st="2" end="2"/>
                                            </p:txEl>
                                          </p:spTgt>
                                        </p:tgtEl>
                                        <p:attrNameLst>
                                          <p:attrName>style.visibility</p:attrName>
                                        </p:attrNameLst>
                                      </p:cBhvr>
                                      <p:to>
                                        <p:strVal val="visible"/>
                                      </p:to>
                                    </p:set>
                                    <p:animEffect transition="in" filter="dissolve">
                                      <p:cBhvr>
                                        <p:cTn id="20" dur="500"/>
                                        <p:tgtEl>
                                          <p:spTgt spid="2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1" uiExpand="1" build="p" animBg="1" advAuto="0"/>
    </p:bldLst>
  </p:timing>
</p:sld>
</file>

<file path=ppt/theme/theme1.xml><?xml version="1.0" encoding="utf-8"?>
<a:theme xmlns:a="http://schemas.openxmlformats.org/drawingml/2006/main" name="Celestial">
  <a:themeElements>
    <a:clrScheme name="Celestial">
      <a:dk1>
        <a:srgbClr val="000000"/>
      </a:dk1>
      <a:lt1>
        <a:srgbClr val="FFFFFF"/>
      </a:lt1>
      <a:dk2>
        <a:srgbClr val="A7A7A7"/>
      </a:dk2>
      <a:lt2>
        <a:srgbClr val="535353"/>
      </a:lt2>
      <a:accent1>
        <a:srgbClr val="AC3EC1"/>
      </a:accent1>
      <a:accent2>
        <a:srgbClr val="477BD1"/>
      </a:accent2>
      <a:accent3>
        <a:srgbClr val="46B298"/>
      </a:accent3>
      <a:accent4>
        <a:srgbClr val="90BA4C"/>
      </a:accent4>
      <a:accent5>
        <a:srgbClr val="DD9D31"/>
      </a:accent5>
      <a:accent6>
        <a:srgbClr val="E25247"/>
      </a:accent6>
      <a:hlink>
        <a:srgbClr val="0000FF"/>
      </a:hlink>
      <a:folHlink>
        <a:srgbClr val="FF00FF"/>
      </a:folHlink>
    </a:clrScheme>
    <a:fontScheme name="Celestial">
      <a:majorFont>
        <a:latin typeface="Helvetica Neue"/>
        <a:ea typeface="Helvetica Neue"/>
        <a:cs typeface="Helvetica Neue"/>
      </a:majorFont>
      <a:minorFont>
        <a:latin typeface="Helvetica"/>
        <a:ea typeface="Helvetica"/>
        <a:cs typeface="Helvetica"/>
      </a:minorFont>
    </a:fontScheme>
    <a:fmtScheme name="Celest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blurRad="50800" dist="381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elestial">
  <a:themeElements>
    <a:clrScheme name="Celestial">
      <a:dk1>
        <a:srgbClr val="000000"/>
      </a:dk1>
      <a:lt1>
        <a:srgbClr val="FFFFFF"/>
      </a:lt1>
      <a:dk2>
        <a:srgbClr val="A7A7A7"/>
      </a:dk2>
      <a:lt2>
        <a:srgbClr val="535353"/>
      </a:lt2>
      <a:accent1>
        <a:srgbClr val="AC3EC1"/>
      </a:accent1>
      <a:accent2>
        <a:srgbClr val="477BD1"/>
      </a:accent2>
      <a:accent3>
        <a:srgbClr val="46B298"/>
      </a:accent3>
      <a:accent4>
        <a:srgbClr val="90BA4C"/>
      </a:accent4>
      <a:accent5>
        <a:srgbClr val="DD9D31"/>
      </a:accent5>
      <a:accent6>
        <a:srgbClr val="E25247"/>
      </a:accent6>
      <a:hlink>
        <a:srgbClr val="0000FF"/>
      </a:hlink>
      <a:folHlink>
        <a:srgbClr val="FF00FF"/>
      </a:folHlink>
    </a:clrScheme>
    <a:fontScheme name="Celestial">
      <a:majorFont>
        <a:latin typeface="Helvetica Neue"/>
        <a:ea typeface="Helvetica Neue"/>
        <a:cs typeface="Helvetica Neue"/>
      </a:majorFont>
      <a:minorFont>
        <a:latin typeface="Helvetica"/>
        <a:ea typeface="Helvetica"/>
        <a:cs typeface="Helvetica"/>
      </a:minorFont>
    </a:fontScheme>
    <a:fmtScheme name="Celest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blurRad="50800" dist="381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1046</TotalTime>
  <Words>3954</Words>
  <Application>Microsoft Macintosh PowerPoint</Application>
  <PresentationFormat>On-screen Show (16:9)</PresentationFormat>
  <Paragraphs>352</Paragraphs>
  <Slides>19</Slides>
  <Notes>19</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Futura</vt:lpstr>
      <vt:lpstr>Helvetica</vt:lpstr>
      <vt:lpstr>Helvetica Neue</vt:lpstr>
      <vt:lpstr>Celestial</vt:lpstr>
      <vt:lpstr>The Business Value  of Accessibility</vt:lpstr>
      <vt:lpstr>David Best</vt:lpstr>
      <vt:lpstr>Design Principles</vt:lpstr>
      <vt:lpstr>Inclusion</vt:lpstr>
      <vt:lpstr>Culture</vt:lpstr>
      <vt:lpstr>Technology</vt:lpstr>
      <vt:lpstr>Smart City Design</vt:lpstr>
      <vt:lpstr>Business Goals</vt:lpstr>
      <vt:lpstr>Measuring Business Values</vt:lpstr>
      <vt:lpstr>Breaking The Design Barrier</vt:lpstr>
      <vt:lpstr>integrating Real-life experiences into the design model</vt:lpstr>
      <vt:lpstr>Design Components</vt:lpstr>
      <vt:lpstr>Bridging The Divide</vt:lpstr>
      <vt:lpstr>Knowledge IS Power</vt:lpstr>
      <vt:lpstr>Usability Is Enabling</vt:lpstr>
      <vt:lpstr>Stability Is Satisfaction</vt:lpstr>
      <vt:lpstr>Active Is Inclusive</vt:lpstr>
      <vt:lpstr>Conclusion</vt:lpstr>
      <vt:lpstr>Thank YOU!</vt:lpstr>
    </vt:vector>
  </TitlesOfParts>
  <Manager>Rob Harvie</Manager>
  <Company>Inclusive Media and Design</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Business Value  of Accessibility</dc:title>
  <dc:subject/>
  <dc:creator>David Best</dc:creator>
  <cp:keywords/>
  <dc:description/>
  <cp:lastModifiedBy>rob harvie</cp:lastModifiedBy>
  <cp:revision>88</cp:revision>
  <dcterms:modified xsi:type="dcterms:W3CDTF">2018-09-24T16:32:32Z</dcterms:modified>
  <cp:category/>
</cp:coreProperties>
</file>